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6" r:id="rId2"/>
    <p:sldId id="333" r:id="rId3"/>
    <p:sldId id="330" r:id="rId4"/>
    <p:sldId id="345" r:id="rId5"/>
    <p:sldId id="362" r:id="rId6"/>
    <p:sldId id="346" r:id="rId7"/>
    <p:sldId id="348" r:id="rId8"/>
    <p:sldId id="353" r:id="rId9"/>
    <p:sldId id="351" r:id="rId10"/>
    <p:sldId id="349" r:id="rId11"/>
    <p:sldId id="352" r:id="rId12"/>
    <p:sldId id="356" r:id="rId13"/>
    <p:sldId id="347" r:id="rId14"/>
    <p:sldId id="315" r:id="rId15"/>
    <p:sldId id="363" r:id="rId16"/>
    <p:sldId id="364" r:id="rId17"/>
    <p:sldId id="358" r:id="rId18"/>
    <p:sldId id="336" r:id="rId19"/>
  </p:sldIdLst>
  <p:sldSz cx="12192000" cy="6858000"/>
  <p:notesSz cx="6724650" cy="97742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6"/>
    <a:srgbClr val="2D4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76672" autoAdjust="0"/>
  </p:normalViewPr>
  <p:slideViewPr>
    <p:cSldViewPr showGuides="1">
      <p:cViewPr varScale="1">
        <p:scale>
          <a:sx n="57" d="100"/>
          <a:sy n="57" d="100"/>
        </p:scale>
        <p:origin x="948"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09"/>
          </a:xfrm>
          <a:prstGeom prst="rect">
            <a:avLst/>
          </a:prstGeom>
        </p:spPr>
        <p:txBody>
          <a:bodyPr vert="horz" lIns="90050" tIns="45025" rIns="90050" bIns="45025"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0050" tIns="45025" rIns="90050" bIns="45025" rtlCol="0"/>
          <a:lstStyle>
            <a:lvl1pPr algn="r">
              <a:defRPr sz="1200"/>
            </a:lvl1pPr>
          </a:lstStyle>
          <a:p>
            <a:fld id="{B1455904-770E-431F-A691-EAB269C44CF1}" type="datetimeFigureOut">
              <a:rPr lang="en-GB" smtClean="0"/>
              <a:t>01/08/2019</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0050" tIns="45025" rIns="90050" bIns="45025" rtlCol="0" anchor="ctr"/>
          <a:lstStyle/>
          <a:p>
            <a:endParaRPr lang="en-GB"/>
          </a:p>
        </p:txBody>
      </p:sp>
      <p:sp>
        <p:nvSpPr>
          <p:cNvPr id="5" name="Notes Placeholder 4"/>
          <p:cNvSpPr>
            <a:spLocks noGrp="1"/>
          </p:cNvSpPr>
          <p:nvPr>
            <p:ph type="body" sz="quarter" idx="3"/>
          </p:nvPr>
        </p:nvSpPr>
        <p:spPr>
          <a:xfrm>
            <a:off x="672465" y="4703853"/>
            <a:ext cx="5379720" cy="3848606"/>
          </a:xfrm>
          <a:prstGeom prst="rect">
            <a:avLst/>
          </a:prstGeom>
        </p:spPr>
        <p:txBody>
          <a:bodyPr vert="horz" lIns="90050" tIns="45025" rIns="90050" bIns="450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83830"/>
            <a:ext cx="2914015" cy="490408"/>
          </a:xfrm>
          <a:prstGeom prst="rect">
            <a:avLst/>
          </a:prstGeom>
        </p:spPr>
        <p:txBody>
          <a:bodyPr vert="horz" lIns="90050" tIns="45025" rIns="90050" bIns="45025"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0050" tIns="45025" rIns="90050" bIns="45025" rtlCol="0" anchor="b"/>
          <a:lstStyle>
            <a:lvl1pPr algn="r">
              <a:defRPr sz="1200"/>
            </a:lvl1pPr>
          </a:lstStyle>
          <a:p>
            <a:fld id="{3B781792-0A85-4E55-B067-7554D7236657}" type="slidenum">
              <a:rPr lang="en-GB" smtClean="0"/>
              <a:t>‹#›</a:t>
            </a:fld>
            <a:endParaRPr lang="en-GB"/>
          </a:p>
        </p:txBody>
      </p:sp>
    </p:spTree>
    <p:extLst>
      <p:ext uri="{BB962C8B-B14F-4D97-AF65-F5344CB8AC3E}">
        <p14:creationId xmlns:p14="http://schemas.microsoft.com/office/powerpoint/2010/main" val="343431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781792-0A85-4E55-B067-7554D7236657}" type="slidenum">
              <a:rPr lang="en-GB" smtClean="0"/>
              <a:t>1</a:t>
            </a:fld>
            <a:endParaRPr lang="en-GB"/>
          </a:p>
        </p:txBody>
      </p:sp>
    </p:spTree>
    <p:extLst>
      <p:ext uri="{BB962C8B-B14F-4D97-AF65-F5344CB8AC3E}">
        <p14:creationId xmlns:p14="http://schemas.microsoft.com/office/powerpoint/2010/main" val="2162274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r>
              <a:rPr lang="en-GB" dirty="0" smtClean="0"/>
              <a:t>Home</a:t>
            </a:r>
            <a:r>
              <a:rPr lang="en-GB" baseline="0" dirty="0" smtClean="0"/>
              <a:t> Office Framework Document and Doctrine identified </a:t>
            </a:r>
            <a:r>
              <a:rPr lang="en-GB" b="1" u="sng" baseline="0" dirty="0" smtClean="0">
                <a:solidFill>
                  <a:srgbClr val="7030A0"/>
                </a:solidFill>
              </a:rPr>
              <a:t>Key Criteria for the effective response </a:t>
            </a:r>
            <a:r>
              <a:rPr lang="en-GB" baseline="0" dirty="0" smtClean="0"/>
              <a:t>to a CBRN event. </a:t>
            </a:r>
          </a:p>
          <a:p>
            <a:r>
              <a:rPr lang="en-GB" baseline="0" dirty="0" smtClean="0"/>
              <a:t>The 9 key tasks were found to be applicable in the main to a Mass Casualty Event and as such did not support Commanders decisions and were not proportionate to the events that were happening around the country. Further more it was based on the Police doing everything.</a:t>
            </a:r>
          </a:p>
          <a:p>
            <a:r>
              <a:rPr lang="en-GB" baseline="0" dirty="0" smtClean="0"/>
              <a:t> </a:t>
            </a:r>
          </a:p>
          <a:p>
            <a:r>
              <a:rPr lang="en-GB" baseline="0" dirty="0" smtClean="0"/>
              <a:t>The question should be asked what do you think our response should be? IOR? = Multi Agency utilising differing levels of PPE / kit</a:t>
            </a:r>
            <a:endParaRPr lang="en-GB" dirty="0" smtClean="0"/>
          </a:p>
          <a:p>
            <a:endParaRPr lang="en-GB" dirty="0" smtClean="0"/>
          </a:p>
          <a:p>
            <a:r>
              <a:rPr lang="en-GB" dirty="0" smtClean="0"/>
              <a:t>It is recognised that a CBRN event / incident is not only a mass casualty event.</a:t>
            </a:r>
          </a:p>
          <a:p>
            <a:endParaRPr lang="en-GB" dirty="0" smtClean="0"/>
          </a:p>
          <a:p>
            <a:r>
              <a:rPr lang="en-GB" dirty="0" smtClean="0"/>
              <a:t>The evidence</a:t>
            </a:r>
            <a:r>
              <a:rPr lang="en-GB" baseline="0" dirty="0" smtClean="0"/>
              <a:t> suggests that CBRN events are evidentially small scale with the potential if not managed correctly to become mass casualty highly complex events.</a:t>
            </a:r>
          </a:p>
          <a:p>
            <a:endParaRPr lang="en-GB" baseline="0" dirty="0" smtClean="0"/>
          </a:p>
          <a:p>
            <a:r>
              <a:rPr lang="en-GB" baseline="0" dirty="0" smtClean="0"/>
              <a:t>Your expertise is critical to effectively dealing with these events.  </a:t>
            </a:r>
            <a:endParaRPr lang="en-GB" dirty="0" smtClean="0"/>
          </a:p>
          <a:p>
            <a:endParaRPr lang="en-GB" dirty="0" smtClean="0"/>
          </a:p>
          <a:p>
            <a:r>
              <a:rPr lang="en-GB" dirty="0" smtClean="0"/>
              <a:t>Mass Casualty events still need to be factored in however the vast majority of events are small scale events with management challenges no different to daily business. </a:t>
            </a:r>
          </a:p>
          <a:p>
            <a:endParaRPr lang="en-GB" dirty="0" smtClean="0"/>
          </a:p>
          <a:p>
            <a:r>
              <a:rPr lang="en-GB" dirty="0" smtClean="0"/>
              <a:t>It is no longer enough to plan we must ensure that our plans are updated on a regular basis commensurate with ever changing threat.</a:t>
            </a:r>
          </a:p>
          <a:p>
            <a:endParaRPr lang="en-GB" dirty="0" smtClean="0"/>
          </a:p>
          <a:p>
            <a:endParaRPr lang="en-GB" dirty="0" smtClean="0"/>
          </a:p>
          <a:p>
            <a:r>
              <a:rPr lang="en-GB" dirty="0" smtClean="0"/>
              <a:t>Terrorists will always be motivated, incentivised and have clear set strategies.  We must all endeavour to identify their aims and objectives the way we do this is by</a:t>
            </a:r>
            <a:r>
              <a:rPr lang="en-GB" baseline="0" dirty="0" smtClean="0"/>
              <a:t> intelligence and evidence gathering. Before an event during an event and post event. In order to reduce the vulnerability and impact on our country.</a:t>
            </a:r>
            <a:r>
              <a:rPr lang="en-GB" dirty="0" smtClean="0"/>
              <a:t>     </a:t>
            </a:r>
          </a:p>
          <a:p>
            <a:endParaRPr lang="en-GB" dirty="0"/>
          </a:p>
        </p:txBody>
      </p:sp>
      <p:sp>
        <p:nvSpPr>
          <p:cNvPr id="4" name="Slide Number Placeholder 3"/>
          <p:cNvSpPr>
            <a:spLocks noGrp="1"/>
          </p:cNvSpPr>
          <p:nvPr>
            <p:ph type="sldNum" sz="quarter" idx="10"/>
          </p:nvPr>
        </p:nvSpPr>
        <p:spPr/>
        <p:txBody>
          <a:bodyPr/>
          <a:lstStyle/>
          <a:p>
            <a:fld id="{AD5B9B49-01AE-4065-BFA3-95BC7A67763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86922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r>
              <a:rPr lang="en-GB" dirty="0" smtClean="0"/>
              <a:t>Incidents evolve, each event is unique and decisions have to be made in a sometimes Rapidly evolving constantly</a:t>
            </a:r>
            <a:r>
              <a:rPr lang="en-GB" baseline="0" dirty="0" smtClean="0"/>
              <a:t> changing environments</a:t>
            </a:r>
            <a:r>
              <a:rPr lang="en-GB" dirty="0" smtClean="0"/>
              <a:t> where information is</a:t>
            </a:r>
            <a:r>
              <a:rPr lang="en-GB" baseline="0" dirty="0" smtClean="0"/>
              <a:t> not immediately available. </a:t>
            </a:r>
            <a:endParaRPr lang="en-GB" dirty="0" smtClean="0"/>
          </a:p>
          <a:p>
            <a:endParaRPr lang="en-GB" dirty="0" smtClean="0"/>
          </a:p>
          <a:p>
            <a:r>
              <a:rPr lang="en-GB" dirty="0" smtClean="0"/>
              <a:t>Co Locate		The initial phase of Command and Control element must be positioned in</a:t>
            </a:r>
            <a:r>
              <a:rPr lang="en-GB" baseline="0" dirty="0" smtClean="0"/>
              <a:t> a location that is appropriate to the incident.</a:t>
            </a:r>
          </a:p>
          <a:p>
            <a:endParaRPr lang="en-GB" baseline="0" dirty="0" smtClean="0"/>
          </a:p>
          <a:p>
            <a:r>
              <a:rPr lang="en-GB" baseline="0" dirty="0" smtClean="0"/>
              <a:t>Communicate		Consideration should be given to the setup of a JESIP Talk group. This will help to facilitate prompt assessment of threat and risk 		and prioritise actions.</a:t>
            </a:r>
          </a:p>
          <a:p>
            <a:endParaRPr lang="en-GB" baseline="0" dirty="0" smtClean="0"/>
          </a:p>
          <a:p>
            <a:r>
              <a:rPr lang="en-GB" baseline="0" dirty="0" smtClean="0"/>
              <a:t>Co-ordinate		The Police may well be the default agency to facilitate this function however where it is identified they will support an identified 		lead agency based on the specific event.  </a:t>
            </a:r>
          </a:p>
          <a:p>
            <a:endParaRPr lang="en-GB" baseline="0" dirty="0" smtClean="0"/>
          </a:p>
          <a:p>
            <a:r>
              <a:rPr lang="en-GB" baseline="0" dirty="0" smtClean="0"/>
              <a:t>Jointly Understand Risk	Each agency will undertake their own RA however in order to make effective appropriate decisions it is incumbent on Commanders 		to assimilate all the necessary information so that their decisions take into account a </a:t>
            </a:r>
            <a:r>
              <a:rPr lang="en-GB" baseline="0" dirty="0" err="1" smtClean="0"/>
              <a:t>hiarachy</a:t>
            </a:r>
            <a:r>
              <a:rPr lang="en-GB" baseline="0" dirty="0" smtClean="0"/>
              <a:t> of needs based on the central hub of 		the JDM. </a:t>
            </a:r>
          </a:p>
          <a:p>
            <a:endParaRPr lang="en-GB" baseline="0" dirty="0" smtClean="0"/>
          </a:p>
          <a:p>
            <a:r>
              <a:rPr lang="en-GB" baseline="0" dirty="0" smtClean="0"/>
              <a:t>Shared Situational Awareness this is the result of proper consultation between all agencies recognising the information and threat level at any one time.</a:t>
            </a:r>
            <a:endParaRPr lang="en-GB" dirty="0" smtClean="0"/>
          </a:p>
          <a:p>
            <a:endParaRPr lang="en-GB" dirty="0"/>
          </a:p>
        </p:txBody>
      </p:sp>
      <p:sp>
        <p:nvSpPr>
          <p:cNvPr id="4" name="Slide Number Placeholder 3"/>
          <p:cNvSpPr>
            <a:spLocks noGrp="1"/>
          </p:cNvSpPr>
          <p:nvPr>
            <p:ph type="sldNum" sz="quarter" idx="10"/>
          </p:nvPr>
        </p:nvSpPr>
        <p:spPr/>
        <p:txBody>
          <a:bodyPr/>
          <a:lstStyle/>
          <a:p>
            <a:fld id="{1A022100-AB60-4E97-9563-F19C68698A5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56145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r>
              <a:rPr lang="en-GB" dirty="0" smtClean="0"/>
              <a:t>5 On Scene Commander Considerations and Options Headings.</a:t>
            </a:r>
          </a:p>
          <a:p>
            <a:r>
              <a:rPr lang="en-GB" dirty="0" smtClean="0"/>
              <a:t> </a:t>
            </a:r>
          </a:p>
          <a:p>
            <a:r>
              <a:rPr lang="en-GB" dirty="0" smtClean="0"/>
              <a:t>Strands reflect actions Common to a CBRN event.</a:t>
            </a:r>
          </a:p>
          <a:p>
            <a:endParaRPr lang="en-GB" dirty="0" smtClean="0"/>
          </a:p>
          <a:p>
            <a:r>
              <a:rPr lang="en-GB" baseline="0" dirty="0" smtClean="0"/>
              <a:t>Consider asking delegates to reflect on their specific and combined MA responsibilities.</a:t>
            </a:r>
          </a:p>
          <a:p>
            <a:endParaRPr lang="en-GB" baseline="0" dirty="0" smtClean="0"/>
          </a:p>
          <a:p>
            <a:r>
              <a:rPr lang="en-GB" baseline="0" dirty="0" smtClean="0"/>
              <a:t>Point out that we do not deal with events in a </a:t>
            </a:r>
            <a:r>
              <a:rPr lang="en-GB" baseline="0" dirty="0" err="1" smtClean="0"/>
              <a:t>A</a:t>
            </a:r>
            <a:r>
              <a:rPr lang="en-GB" baseline="0" dirty="0" smtClean="0"/>
              <a:t> to Z format we select and prioritise based on the individual event which can be large or small scale with the potential to become large. </a:t>
            </a:r>
          </a:p>
          <a:p>
            <a:endParaRPr lang="en-GB" baseline="0" dirty="0" smtClean="0"/>
          </a:p>
          <a:p>
            <a:r>
              <a:rPr lang="en-GB" baseline="0" dirty="0" smtClean="0"/>
              <a:t>Specific responses need to be developed based on the info / intel and employed in sometimes rapidly evolving resource scarce situations.  </a:t>
            </a:r>
            <a:r>
              <a:rPr lang="en-GB" dirty="0" smtClean="0"/>
              <a:t> </a:t>
            </a:r>
          </a:p>
          <a:p>
            <a:endParaRPr lang="en-GB" dirty="0"/>
          </a:p>
        </p:txBody>
      </p:sp>
      <p:sp>
        <p:nvSpPr>
          <p:cNvPr id="4" name="Footer Placeholder 3"/>
          <p:cNvSpPr>
            <a:spLocks noGrp="1"/>
          </p:cNvSpPr>
          <p:nvPr>
            <p:ph type="ftr" sz="quarter" idx="10"/>
          </p:nvPr>
        </p:nvSpPr>
        <p:spPr/>
        <p:txBody>
          <a:bodyPr/>
          <a:lstStyle/>
          <a:p>
            <a:r>
              <a:rPr lang="en-GB" altLang="en-US" dirty="0" smtClean="0">
                <a:solidFill>
                  <a:srgbClr val="000000"/>
                </a:solidFill>
              </a:rPr>
              <a:t>© Copyright 2006 Police National CBRN Centre</a:t>
            </a:r>
            <a:endParaRPr lang="en-GB" altLang="en-US" dirty="0">
              <a:solidFill>
                <a:srgbClr val="000000"/>
              </a:solidFill>
            </a:endParaRPr>
          </a:p>
        </p:txBody>
      </p:sp>
      <p:sp>
        <p:nvSpPr>
          <p:cNvPr id="5" name="Slide Number Placeholder 4"/>
          <p:cNvSpPr>
            <a:spLocks noGrp="1"/>
          </p:cNvSpPr>
          <p:nvPr>
            <p:ph type="sldNum" sz="quarter" idx="11"/>
          </p:nvPr>
        </p:nvSpPr>
        <p:spPr/>
        <p:txBody>
          <a:bodyPr/>
          <a:lstStyle/>
          <a:p>
            <a:fld id="{5DDD67AF-CFF9-407F-BE03-2520CE7E1E25}" type="slidenum">
              <a:rPr lang="en-GB" altLang="en-US" smtClean="0">
                <a:solidFill>
                  <a:srgbClr val="000000"/>
                </a:solidFill>
              </a:rPr>
              <a:pPr/>
              <a:t>12</a:t>
            </a:fld>
            <a:endParaRPr lang="en-GB" altLang="en-US" dirty="0">
              <a:solidFill>
                <a:srgbClr val="000000"/>
              </a:solidFill>
            </a:endParaRPr>
          </a:p>
        </p:txBody>
      </p:sp>
    </p:spTree>
    <p:extLst>
      <p:ext uri="{BB962C8B-B14F-4D97-AF65-F5344CB8AC3E}">
        <p14:creationId xmlns:p14="http://schemas.microsoft.com/office/powerpoint/2010/main" val="215861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deal daily with incidents involving members of the public with unexplained symptoms</a:t>
            </a:r>
            <a:r>
              <a:rPr lang="en-GB" baseline="0" dirty="0" smtClean="0"/>
              <a:t> and substances which could be hazardous. </a:t>
            </a:r>
          </a:p>
          <a:p>
            <a:endParaRPr lang="en-GB" baseline="0" dirty="0" smtClean="0"/>
          </a:p>
          <a:p>
            <a:r>
              <a:rPr lang="en-GB" baseline="0" dirty="0" smtClean="0"/>
              <a:t>Our emergency services are trained to recognise situations whereby a release of a hazardous substance may have occurred (Steps 1-2-3+, RRR).</a:t>
            </a:r>
          </a:p>
          <a:p>
            <a:endParaRPr lang="en-GB" baseline="0" dirty="0" smtClean="0"/>
          </a:p>
          <a:p>
            <a:r>
              <a:rPr lang="en-GB" baseline="0" dirty="0" smtClean="0"/>
              <a:t>It is our first line of defence, to recognise situations which do not feel right, to encourage people to act before a contaminant or infectious agent can spread further.</a:t>
            </a:r>
            <a:endParaRPr lang="en-GB" dirty="0"/>
          </a:p>
        </p:txBody>
      </p:sp>
      <p:sp>
        <p:nvSpPr>
          <p:cNvPr id="4" name="Slide Number Placeholder 3"/>
          <p:cNvSpPr>
            <a:spLocks noGrp="1"/>
          </p:cNvSpPr>
          <p:nvPr>
            <p:ph type="sldNum" sz="quarter" idx="10"/>
          </p:nvPr>
        </p:nvSpPr>
        <p:spPr/>
        <p:txBody>
          <a:bodyPr/>
          <a:lstStyle/>
          <a:p>
            <a:fld id="{D337405F-6C27-4F5B-A7AD-D97A1C43B6CF}" type="slidenum">
              <a:rPr lang="en-GB" smtClean="0"/>
              <a:t>13</a:t>
            </a:fld>
            <a:endParaRPr lang="en-GB"/>
          </a:p>
        </p:txBody>
      </p:sp>
    </p:spTree>
    <p:extLst>
      <p:ext uri="{BB962C8B-B14F-4D97-AF65-F5344CB8AC3E}">
        <p14:creationId xmlns:p14="http://schemas.microsoft.com/office/powerpoint/2010/main" val="155764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Importance</a:t>
            </a:r>
            <a:r>
              <a:rPr lang="en-GB" baseline="0" dirty="0" smtClean="0"/>
              <a:t> of simple messaging – initial advice same for all incidents irrespective of classification – ECHR rights to life therefore need to do something which can be easy to understand.</a:t>
            </a:r>
          </a:p>
          <a:p>
            <a:pPr marL="171450" indent="-171450">
              <a:buFont typeface="Arial" panose="020B0604020202020204" pitchFamily="34" charset="0"/>
              <a:buChar char="•"/>
            </a:pPr>
            <a:r>
              <a:rPr lang="en-GB" baseline="0" dirty="0" smtClean="0"/>
              <a:t>Do something not Do Nothing is important.</a:t>
            </a:r>
            <a:endParaRPr lang="en-GB" dirty="0" smtClean="0"/>
          </a:p>
          <a:p>
            <a:pPr marL="171450" indent="-171450">
              <a:buFont typeface="Arial" panose="020B0604020202020204" pitchFamily="34" charset="0"/>
              <a:buChar char="•"/>
            </a:pPr>
            <a:r>
              <a:rPr lang="en-GB" dirty="0" smtClean="0"/>
              <a:t>Corrosives, crime, this is not designed for terrorism – hazardous materials guidance</a:t>
            </a:r>
          </a:p>
          <a:p>
            <a:pPr marL="171450" indent="-171450">
              <a:buFont typeface="Arial" panose="020B0604020202020204" pitchFamily="34" charset="0"/>
              <a:buChar char="•"/>
            </a:pPr>
            <a:r>
              <a:rPr lang="en-GB" dirty="0" smtClean="0"/>
              <a:t>However</a:t>
            </a:r>
            <a:r>
              <a:rPr lang="en-GB" baseline="0" dirty="0" smtClean="0"/>
              <a:t> – it is about teaching people to recognise symptoms and signs, and to act quickly to protect themselves and others</a:t>
            </a:r>
            <a:endParaRPr lang="en-GB" dirty="0" smtClean="0"/>
          </a:p>
          <a:p>
            <a:pPr marL="171450" indent="-171450">
              <a:buFont typeface="Arial" panose="020B0604020202020204" pitchFamily="34" charset="0"/>
              <a:buChar char="•"/>
            </a:pPr>
            <a:r>
              <a:rPr lang="en-GB" dirty="0" smtClean="0"/>
              <a:t>Clear</a:t>
            </a:r>
            <a:r>
              <a:rPr lang="en-GB" baseline="0" dirty="0" smtClean="0"/>
              <a:t> guidance for the protective security sector and the emergency services which we test and assure</a:t>
            </a:r>
            <a:endParaRPr lang="en-GB" dirty="0" smtClean="0"/>
          </a:p>
          <a:p>
            <a:endParaRPr lang="en-GB" dirty="0"/>
          </a:p>
        </p:txBody>
      </p:sp>
      <p:sp>
        <p:nvSpPr>
          <p:cNvPr id="4" name="Slide Number Placeholder 3"/>
          <p:cNvSpPr>
            <a:spLocks noGrp="1"/>
          </p:cNvSpPr>
          <p:nvPr>
            <p:ph type="sldNum" sz="quarter" idx="10"/>
          </p:nvPr>
        </p:nvSpPr>
        <p:spPr/>
        <p:txBody>
          <a:bodyPr/>
          <a:lstStyle/>
          <a:p>
            <a:fld id="{3B781792-0A85-4E55-B067-7554D7236657}" type="slidenum">
              <a:rPr lang="en-GB" smtClean="0"/>
              <a:t>14</a:t>
            </a:fld>
            <a:endParaRPr lang="en-GB"/>
          </a:p>
        </p:txBody>
      </p:sp>
    </p:spTree>
    <p:extLst>
      <p:ext uri="{BB962C8B-B14F-4D97-AF65-F5344CB8AC3E}">
        <p14:creationId xmlns:p14="http://schemas.microsoft.com/office/powerpoint/2010/main" val="172837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shows the public are most likely to trust a local spokesperson, and in addition, a health representative in these situations. </a:t>
            </a:r>
          </a:p>
          <a:p>
            <a:r>
              <a:rPr lang="en-GB" baseline="0" dirty="0" smtClean="0"/>
              <a:t>When dealing with the early stages of an overt outbreak, whatever the substance – it is essential that early advice is basic, straight-forward and provides simple first-aid principles. </a:t>
            </a:r>
          </a:p>
          <a:p>
            <a:endParaRPr lang="en-GB" dirty="0"/>
          </a:p>
        </p:txBody>
      </p:sp>
      <p:sp>
        <p:nvSpPr>
          <p:cNvPr id="4" name="Slide Number Placeholder 3"/>
          <p:cNvSpPr>
            <a:spLocks noGrp="1"/>
          </p:cNvSpPr>
          <p:nvPr>
            <p:ph type="sldNum" sz="quarter" idx="10"/>
          </p:nvPr>
        </p:nvSpPr>
        <p:spPr/>
        <p:txBody>
          <a:bodyPr/>
          <a:lstStyle/>
          <a:p>
            <a:fld id="{D337405F-6C27-4F5B-A7AD-D97A1C43B6CF}" type="slidenum">
              <a:rPr lang="en-GB" smtClean="0"/>
              <a:t>15</a:t>
            </a:fld>
            <a:endParaRPr lang="en-GB"/>
          </a:p>
        </p:txBody>
      </p:sp>
    </p:spTree>
    <p:extLst>
      <p:ext uri="{BB962C8B-B14F-4D97-AF65-F5344CB8AC3E}">
        <p14:creationId xmlns:p14="http://schemas.microsoft.com/office/powerpoint/2010/main" val="153393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basic first aid principles have been communicated, the ensuing actions by the emergency services make sense, and provide reassurance. </a:t>
            </a:r>
          </a:p>
          <a:p>
            <a:r>
              <a:rPr lang="en-GB" baseline="0" dirty="0" smtClean="0"/>
              <a:t>Without early advice, chaos, confusion and uncertainty can cause long-term issues regarding future communication and trust/confidence from the public in the response and ability of the emergency services to act. </a:t>
            </a:r>
          </a:p>
          <a:p>
            <a:r>
              <a:rPr lang="en-GB" baseline="0" dirty="0" smtClean="0"/>
              <a:t>It will also affect the levels of compliance by potential casualties.</a:t>
            </a:r>
          </a:p>
          <a:p>
            <a:endParaRPr lang="en-GB" dirty="0"/>
          </a:p>
        </p:txBody>
      </p:sp>
      <p:sp>
        <p:nvSpPr>
          <p:cNvPr id="4" name="Slide Number Placeholder 3"/>
          <p:cNvSpPr>
            <a:spLocks noGrp="1"/>
          </p:cNvSpPr>
          <p:nvPr>
            <p:ph type="sldNum" sz="quarter" idx="10"/>
          </p:nvPr>
        </p:nvSpPr>
        <p:spPr/>
        <p:txBody>
          <a:bodyPr/>
          <a:lstStyle/>
          <a:p>
            <a:fld id="{D337405F-6C27-4F5B-A7AD-D97A1C43B6CF}" type="slidenum">
              <a:rPr lang="en-GB" smtClean="0"/>
              <a:t>16</a:t>
            </a:fld>
            <a:endParaRPr lang="en-GB"/>
          </a:p>
        </p:txBody>
      </p:sp>
    </p:spTree>
    <p:extLst>
      <p:ext uri="{BB962C8B-B14F-4D97-AF65-F5344CB8AC3E}">
        <p14:creationId xmlns:p14="http://schemas.microsoft.com/office/powerpoint/2010/main" val="76338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37405F-6C27-4F5B-A7AD-D97A1C43B6CF}" type="slidenum">
              <a:rPr lang="en-GB" smtClean="0"/>
              <a:t>17</a:t>
            </a:fld>
            <a:endParaRPr lang="en-GB"/>
          </a:p>
        </p:txBody>
      </p:sp>
    </p:spTree>
    <p:extLst>
      <p:ext uri="{BB962C8B-B14F-4D97-AF65-F5344CB8AC3E}">
        <p14:creationId xmlns:p14="http://schemas.microsoft.com/office/powerpoint/2010/main" val="245100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4E92E9-2204-484C-AD86-96F16263710C}" type="slidenum">
              <a:rPr lang="en-GB" smtClean="0"/>
              <a:t>18</a:t>
            </a:fld>
            <a:endParaRPr lang="en-GB" dirty="0"/>
          </a:p>
        </p:txBody>
      </p:sp>
    </p:spTree>
    <p:extLst>
      <p:ext uri="{BB962C8B-B14F-4D97-AF65-F5344CB8AC3E}">
        <p14:creationId xmlns:p14="http://schemas.microsoft.com/office/powerpoint/2010/main" val="289834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part of the agenda</a:t>
            </a:r>
            <a:r>
              <a:rPr lang="en-GB" baseline="0" dirty="0" smtClean="0"/>
              <a:t> to discuss (italicised statement).</a:t>
            </a:r>
          </a:p>
          <a:p>
            <a:endParaRPr lang="en-GB" baseline="0" dirty="0" smtClean="0"/>
          </a:p>
        </p:txBody>
      </p:sp>
      <p:sp>
        <p:nvSpPr>
          <p:cNvPr id="4" name="Slide Number Placeholder 3"/>
          <p:cNvSpPr>
            <a:spLocks noGrp="1"/>
          </p:cNvSpPr>
          <p:nvPr>
            <p:ph type="sldNum" sz="quarter" idx="10"/>
          </p:nvPr>
        </p:nvSpPr>
        <p:spPr/>
        <p:txBody>
          <a:bodyPr/>
          <a:lstStyle/>
          <a:p>
            <a:fld id="{3B781792-0A85-4E55-B067-7554D7236657}" type="slidenum">
              <a:rPr lang="en-GB" smtClean="0"/>
              <a:t>2</a:t>
            </a:fld>
            <a:endParaRPr lang="en-GB"/>
          </a:p>
        </p:txBody>
      </p:sp>
    </p:spTree>
    <p:extLst>
      <p:ext uri="{BB962C8B-B14F-4D97-AF65-F5344CB8AC3E}">
        <p14:creationId xmlns:p14="http://schemas.microsoft.com/office/powerpoint/2010/main" val="187617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781792-0A85-4E55-B067-7554D7236657}" type="slidenum">
              <a:rPr lang="en-GB" smtClean="0"/>
              <a:t>3</a:t>
            </a:fld>
            <a:endParaRPr lang="en-GB"/>
          </a:p>
        </p:txBody>
      </p:sp>
    </p:spTree>
    <p:extLst>
      <p:ext uri="{BB962C8B-B14F-4D97-AF65-F5344CB8AC3E}">
        <p14:creationId xmlns:p14="http://schemas.microsoft.com/office/powerpoint/2010/main" val="234295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Governance</a:t>
            </a:r>
            <a:r>
              <a:rPr lang="en-GB" sz="1100" baseline="0" dirty="0" smtClean="0"/>
              <a:t> – Clear framework required prior to any event – provides clarity as to responsibility but also legitimacy and accountability.</a:t>
            </a:r>
          </a:p>
          <a:p>
            <a:endParaRPr lang="en-GB" sz="1100" baseline="0" dirty="0" smtClean="0"/>
          </a:p>
          <a:p>
            <a:r>
              <a:rPr lang="en-GB" sz="1100" dirty="0" smtClean="0"/>
              <a:t>Where we sit – national CBRN centre as part of CONTEST – Protect, Prevent, Prepare and Pursue</a:t>
            </a:r>
          </a:p>
          <a:p>
            <a:r>
              <a:rPr lang="en-GB" sz="1100" dirty="0" smtClean="0"/>
              <a:t>Multi-agency but also embedded within CT Policing structure</a:t>
            </a:r>
          </a:p>
          <a:p>
            <a:endParaRPr lang="en-GB" sz="1100" dirty="0" smtClean="0"/>
          </a:p>
          <a:p>
            <a:r>
              <a:rPr lang="en-GB" sz="1100" dirty="0" smtClean="0"/>
              <a:t>Key element to note here,</a:t>
            </a:r>
            <a:r>
              <a:rPr lang="en-GB" sz="1100" baseline="0" dirty="0" smtClean="0"/>
              <a:t> which will be reiterated throughout the presentation – the CBRN response must be part of the wider CONTEST strategy. It does not sit alone as a silo.</a:t>
            </a:r>
            <a:endParaRPr lang="en-GB" sz="1100" dirty="0"/>
          </a:p>
        </p:txBody>
      </p:sp>
      <p:sp>
        <p:nvSpPr>
          <p:cNvPr id="4" name="Slide Number Placeholder 3"/>
          <p:cNvSpPr>
            <a:spLocks noGrp="1"/>
          </p:cNvSpPr>
          <p:nvPr>
            <p:ph type="sldNum" sz="quarter" idx="10"/>
          </p:nvPr>
        </p:nvSpPr>
        <p:spPr/>
        <p:txBody>
          <a:bodyPr/>
          <a:lstStyle/>
          <a:p>
            <a:fld id="{D337405F-6C27-4F5B-A7AD-D97A1C43B6CF}" type="slidenum">
              <a:rPr lang="en-GB" smtClean="0"/>
              <a:t>4</a:t>
            </a:fld>
            <a:endParaRPr lang="en-GB"/>
          </a:p>
        </p:txBody>
      </p:sp>
    </p:spTree>
    <p:extLst>
      <p:ext uri="{BB962C8B-B14F-4D97-AF65-F5344CB8AC3E}">
        <p14:creationId xmlns:p14="http://schemas.microsoft.com/office/powerpoint/2010/main" val="203297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focus of this presentation is to examine how the CBRN response model can accommodate an overt, deliberate release, where the origin or point of release is known. It is in this type of scenario we can begin to outline how the UK would respond in an emergency situation.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That is not to say our remit does not also cover the second scenario. In the case of a covert release</a:t>
            </a:r>
          </a:p>
          <a:p>
            <a:r>
              <a:rPr lang="en-GB" baseline="0" dirty="0" smtClean="0"/>
              <a:t>Counter Terrorism Policing would be closely linked with the health authorities, both organisations leading in different areas of the response. There are circumstances, of course, in which we would not know whether the release had been deliberate, or not. But clearly, in the case of a natural outbreak of an infectious disease such as pandemic flu, we would certainly expect the health authorities to take the lead, with ourselves providing logistical and public order support where it may be needed. </a:t>
            </a:r>
            <a:endParaRPr lang="en-GB" dirty="0"/>
          </a:p>
        </p:txBody>
      </p:sp>
      <p:sp>
        <p:nvSpPr>
          <p:cNvPr id="4" name="Slide Number Placeholder 3"/>
          <p:cNvSpPr>
            <a:spLocks noGrp="1"/>
          </p:cNvSpPr>
          <p:nvPr>
            <p:ph type="sldNum" sz="quarter" idx="10"/>
          </p:nvPr>
        </p:nvSpPr>
        <p:spPr/>
        <p:txBody>
          <a:bodyPr/>
          <a:lstStyle/>
          <a:p>
            <a:fld id="{3B781792-0A85-4E55-B067-7554D7236657}" type="slidenum">
              <a:rPr lang="en-GB" smtClean="0"/>
              <a:t>5</a:t>
            </a:fld>
            <a:endParaRPr lang="en-GB"/>
          </a:p>
        </p:txBody>
      </p:sp>
    </p:spTree>
    <p:extLst>
      <p:ext uri="{BB962C8B-B14F-4D97-AF65-F5344CB8AC3E}">
        <p14:creationId xmlns:p14="http://schemas.microsoft.com/office/powerpoint/2010/main" val="34546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UK Specialist CBRN response is in place. The National CBRN Centre continues to manage</a:t>
            </a:r>
            <a:r>
              <a:rPr lang="en-GB" baseline="0" dirty="0" smtClean="0"/>
              <a:t> investment into world-leading research on safe ways of working and supporting technologies. </a:t>
            </a:r>
          </a:p>
          <a:p>
            <a:endParaRPr lang="en-GB" baseline="0" dirty="0" smtClean="0"/>
          </a:p>
        </p:txBody>
      </p:sp>
      <p:sp>
        <p:nvSpPr>
          <p:cNvPr id="4" name="Slide Number Placeholder 3"/>
          <p:cNvSpPr>
            <a:spLocks noGrp="1"/>
          </p:cNvSpPr>
          <p:nvPr>
            <p:ph type="sldNum" sz="quarter" idx="10"/>
          </p:nvPr>
        </p:nvSpPr>
        <p:spPr/>
        <p:txBody>
          <a:bodyPr/>
          <a:lstStyle/>
          <a:p>
            <a:fld id="{D337405F-6C27-4F5B-A7AD-D97A1C43B6CF}" type="slidenum">
              <a:rPr lang="en-GB" smtClean="0"/>
              <a:t>6</a:t>
            </a:fld>
            <a:endParaRPr lang="en-GB"/>
          </a:p>
        </p:txBody>
      </p:sp>
    </p:spTree>
    <p:extLst>
      <p:ext uri="{BB962C8B-B14F-4D97-AF65-F5344CB8AC3E}">
        <p14:creationId xmlns:p14="http://schemas.microsoft.com/office/powerpoint/2010/main" val="138893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r>
              <a:rPr lang="en-GB" dirty="0" smtClean="0"/>
              <a:t>Recognised format</a:t>
            </a:r>
            <a:r>
              <a:rPr lang="en-GB" baseline="0" dirty="0" smtClean="0"/>
              <a:t> the style has been taken from the disorder model (PO)</a:t>
            </a:r>
          </a:p>
          <a:p>
            <a:endParaRPr lang="en-GB" baseline="0" dirty="0" smtClean="0"/>
          </a:p>
          <a:p>
            <a:r>
              <a:rPr lang="en-GB" baseline="0" dirty="0" smtClean="0"/>
              <a:t>IOR embedded? Daily Business IDL ICE White Powder </a:t>
            </a:r>
          </a:p>
          <a:p>
            <a:endParaRPr lang="en-GB" baseline="0" dirty="0" smtClean="0"/>
          </a:p>
          <a:p>
            <a:r>
              <a:rPr lang="en-GB" baseline="0" dirty="0" smtClean="0"/>
              <a:t>IOR Swimming Pool Chlorine incident could we deal with it ? Is it recognised that this is a likelihood and therefore daily business fro the Blue light services should we be able to deal with this event effectively.</a:t>
            </a:r>
          </a:p>
          <a:p>
            <a:endParaRPr lang="en-GB" baseline="0" dirty="0" smtClean="0"/>
          </a:p>
          <a:p>
            <a:r>
              <a:rPr lang="en-GB" baseline="0" dirty="0" smtClean="0"/>
              <a:t>Once we go past this stage or type of event the recovery time is significant (Major / Critical Incident) for instance the Forensic investigation, the Hazard Management, People Management, </a:t>
            </a:r>
            <a:r>
              <a:rPr lang="en-GB" baseline="0" dirty="0" err="1" smtClean="0"/>
              <a:t>Decon</a:t>
            </a:r>
            <a:r>
              <a:rPr lang="en-GB" baseline="0" dirty="0" smtClean="0"/>
              <a:t> of Environment to recovery period to Normality or in certain circumstances a new normality. </a:t>
            </a:r>
          </a:p>
          <a:p>
            <a:r>
              <a:rPr lang="en-GB" baseline="0" dirty="0" smtClean="0"/>
              <a:t>(IOR to SOR transition).</a:t>
            </a:r>
          </a:p>
          <a:p>
            <a:r>
              <a:rPr lang="en-GB" baseline="0" dirty="0" smtClean="0"/>
              <a:t> </a:t>
            </a:r>
          </a:p>
          <a:p>
            <a:r>
              <a:rPr lang="en-GB" baseline="0" dirty="0" smtClean="0"/>
              <a:t>What do we need to deal with a CBRN event? The old Model Response manual never accounted for this transition it was all or nothing.</a:t>
            </a:r>
          </a:p>
          <a:p>
            <a:endParaRPr lang="en-GB" baseline="0" dirty="0" smtClean="0"/>
          </a:p>
          <a:p>
            <a:r>
              <a:rPr lang="en-GB" baseline="0" dirty="0" smtClean="0"/>
              <a:t>It therefore stifled Commanders considered decisions and wasn’t proportionate, flexible or realistic in order to work together to save lives and reduce harm. </a:t>
            </a:r>
          </a:p>
          <a:p>
            <a:endParaRPr lang="en-GB" dirty="0"/>
          </a:p>
        </p:txBody>
      </p:sp>
      <p:sp>
        <p:nvSpPr>
          <p:cNvPr id="4" name="Slide Number Placeholder 3"/>
          <p:cNvSpPr>
            <a:spLocks noGrp="1"/>
          </p:cNvSpPr>
          <p:nvPr>
            <p:ph type="sldNum" sz="quarter" idx="10"/>
          </p:nvPr>
        </p:nvSpPr>
        <p:spPr/>
        <p:txBody>
          <a:bodyPr/>
          <a:lstStyle/>
          <a:p>
            <a:fld id="{AD5B9B49-01AE-4065-BFA3-95BC7A67763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09235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pPr defTabSz="896295">
              <a:defRPr/>
            </a:pPr>
            <a:r>
              <a:rPr lang="en-GB" dirty="0" smtClean="0"/>
              <a:t>Cycle starts with Central hub reveal then clockwise around the model</a:t>
            </a:r>
          </a:p>
          <a:p>
            <a:endParaRPr lang="en-GB" dirty="0"/>
          </a:p>
        </p:txBody>
      </p:sp>
      <p:sp>
        <p:nvSpPr>
          <p:cNvPr id="4" name="Slide Number Placeholder 3"/>
          <p:cNvSpPr>
            <a:spLocks noGrp="1"/>
          </p:cNvSpPr>
          <p:nvPr>
            <p:ph type="sldNum" sz="quarter" idx="10"/>
          </p:nvPr>
        </p:nvSpPr>
        <p:spPr/>
        <p:txBody>
          <a:bodyPr/>
          <a:lstStyle/>
          <a:p>
            <a:fld id="{1A022100-AB60-4E97-9563-F19C68698A5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0212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sz="1200" dirty="0" smtClean="0"/>
              <a:t>Once the emergency services are informed, this is the UK approach</a:t>
            </a:r>
            <a:r>
              <a:rPr lang="en-GB" sz="1200" baseline="0" dirty="0" smtClean="0"/>
              <a:t> to a CBRN incident.</a:t>
            </a:r>
          </a:p>
          <a:p>
            <a:pPr marL="171450" indent="-171450">
              <a:buFont typeface="Arial" panose="020B0604020202020204" pitchFamily="34" charset="0"/>
              <a:buChar char="•"/>
              <a:defRPr/>
            </a:pPr>
            <a:r>
              <a:rPr lang="en-GB" sz="1200" baseline="0" dirty="0" smtClean="0"/>
              <a:t>We deal with potential biological incidents regularly – white powder incidents, groups of people displaying concerning symptoms, suspected poisonings, etc.</a:t>
            </a:r>
            <a:r>
              <a:rPr lang="en-GB" sz="1200" dirty="0" smtClean="0"/>
              <a:t> </a:t>
            </a:r>
          </a:p>
        </p:txBody>
      </p:sp>
      <p:sp>
        <p:nvSpPr>
          <p:cNvPr id="4" name="Slide Number Placeholder 3"/>
          <p:cNvSpPr>
            <a:spLocks noGrp="1"/>
          </p:cNvSpPr>
          <p:nvPr>
            <p:ph type="sldNum" sz="quarter" idx="10"/>
          </p:nvPr>
        </p:nvSpPr>
        <p:spPr/>
        <p:txBody>
          <a:bodyPr/>
          <a:lstStyle/>
          <a:p>
            <a:fld id="{AD5B9B49-01AE-4065-BFA3-95BC7A67763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1085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2130426"/>
            <a:ext cx="10363200" cy="1470025"/>
          </a:xfrm>
        </p:spPr>
        <p:txBody>
          <a:bodyPr/>
          <a:lstStyle>
            <a:lvl1pPr>
              <a:defRPr/>
            </a:lvl1pPr>
          </a:lstStyle>
          <a:p>
            <a:pPr lvl="0"/>
            <a:r>
              <a:rPr lang="en-US" altLang="en-US" noProof="0" smtClean="0"/>
              <a:t>Click to edit Master title style</a:t>
            </a:r>
            <a:endParaRPr lang="en-GB" altLang="en-US" noProof="0" smtClean="0"/>
          </a:p>
        </p:txBody>
      </p:sp>
      <p:sp>
        <p:nvSpPr>
          <p:cNvPr id="296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5869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302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476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070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69763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922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253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2423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62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059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6260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rgbClr val="003F76"/>
          </a:solidFill>
          <a:latin typeface="+mj-lt"/>
          <a:ea typeface="+mj-ea"/>
          <a:cs typeface="+mj-cs"/>
        </a:defRPr>
      </a:lvl1pPr>
      <a:lvl2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03F7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F7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F7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F7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F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8" y="0"/>
            <a:ext cx="12029203" cy="6858000"/>
          </a:xfrm>
          <a:prstGeom prst="rect">
            <a:avLst/>
          </a:prstGeom>
        </p:spPr>
      </p:pic>
      <p:sp>
        <p:nvSpPr>
          <p:cNvPr id="9" name="Rectangle 8"/>
          <p:cNvSpPr/>
          <p:nvPr/>
        </p:nvSpPr>
        <p:spPr>
          <a:xfrm>
            <a:off x="5179123" y="4838300"/>
            <a:ext cx="7012877" cy="646331"/>
          </a:xfrm>
          <a:prstGeom prst="rect">
            <a:avLst/>
          </a:prstGeom>
          <a:solidFill>
            <a:srgbClr val="2D4975"/>
          </a:solidFill>
        </p:spPr>
        <p:txBody>
          <a:bodyPr wrap="square">
            <a:spAutoFit/>
          </a:bodyPr>
          <a:lstStyle/>
          <a:p>
            <a:r>
              <a:rPr lang="en-GB" sz="3600" dirty="0">
                <a:solidFill>
                  <a:schemeClr val="bg1"/>
                </a:solidFill>
              </a:rPr>
              <a:t>2019 BTWC Meeting of Experts </a:t>
            </a:r>
            <a:endParaRPr lang="en-GB" sz="3600" dirty="0" smtClean="0">
              <a:solidFill>
                <a:schemeClr val="bg1"/>
              </a:solidFill>
            </a:endParaRPr>
          </a:p>
        </p:txBody>
      </p:sp>
      <p:sp>
        <p:nvSpPr>
          <p:cNvPr id="6" name="TextBox 5"/>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398413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67880" y="982835"/>
            <a:ext cx="2699150" cy="2991896"/>
          </a:xfrm>
          <a:prstGeom prst="roundRect">
            <a:avLst/>
          </a:prstGeom>
          <a:solidFill>
            <a:schemeClr val="tx1"/>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8625" b="1" dirty="0">
                <a:solidFill>
                  <a:srgbClr val="FFFF00"/>
                </a:solidFill>
              </a:rPr>
              <a:t>7</a:t>
            </a:r>
            <a:r>
              <a:rPr lang="en-GB" sz="2700" dirty="0">
                <a:solidFill>
                  <a:srgbClr val="FFFF00"/>
                </a:solidFill>
              </a:rPr>
              <a:t> </a:t>
            </a:r>
          </a:p>
          <a:p>
            <a:pPr algn="ctr" eaLnBrk="1" fontAlgn="auto" hangingPunct="1">
              <a:spcBef>
                <a:spcPts val="0"/>
              </a:spcBef>
              <a:spcAft>
                <a:spcPts val="0"/>
              </a:spcAft>
            </a:pPr>
            <a:r>
              <a:rPr lang="en-GB" sz="2100" b="1" dirty="0">
                <a:solidFill>
                  <a:srgbClr val="FFFF00"/>
                </a:solidFill>
              </a:rPr>
              <a:t>K</a:t>
            </a:r>
            <a:r>
              <a:rPr lang="en-GB" b="1" dirty="0">
                <a:solidFill>
                  <a:srgbClr val="FFFF00"/>
                </a:solidFill>
              </a:rPr>
              <a:t>ey Criteria for an Effective Response</a:t>
            </a:r>
            <a:endParaRPr lang="en-GB" sz="1350" b="1" dirty="0">
              <a:solidFill>
                <a:srgbClr val="FFFF00"/>
              </a:solidFill>
            </a:endParaRPr>
          </a:p>
        </p:txBody>
      </p:sp>
      <p:sp>
        <p:nvSpPr>
          <p:cNvPr id="5" name="Rounded Rectangle 4"/>
          <p:cNvSpPr/>
          <p:nvPr/>
        </p:nvSpPr>
        <p:spPr>
          <a:xfrm>
            <a:off x="2315575" y="4207372"/>
            <a:ext cx="2189365"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Interoperable </a:t>
            </a:r>
          </a:p>
        </p:txBody>
      </p:sp>
      <p:sp>
        <p:nvSpPr>
          <p:cNvPr id="6" name="Rounded Rectangle 5"/>
          <p:cNvSpPr/>
          <p:nvPr/>
        </p:nvSpPr>
        <p:spPr>
          <a:xfrm>
            <a:off x="2315575" y="1025342"/>
            <a:ext cx="2189365"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Realistic</a:t>
            </a:r>
            <a:r>
              <a:rPr lang="en-GB" sz="1350" b="1" dirty="0">
                <a:solidFill>
                  <a:srgbClr val="FFFFFF"/>
                </a:solidFill>
              </a:rPr>
              <a:t> </a:t>
            </a:r>
          </a:p>
        </p:txBody>
      </p:sp>
      <p:sp>
        <p:nvSpPr>
          <p:cNvPr id="7" name="Rounded Rectangle 6"/>
          <p:cNvSpPr/>
          <p:nvPr/>
        </p:nvSpPr>
        <p:spPr>
          <a:xfrm>
            <a:off x="7565446" y="2668402"/>
            <a:ext cx="2188154"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Proportionate</a:t>
            </a:r>
          </a:p>
        </p:txBody>
      </p:sp>
      <p:sp>
        <p:nvSpPr>
          <p:cNvPr id="8" name="Rounded Rectangle 7"/>
          <p:cNvSpPr/>
          <p:nvPr/>
        </p:nvSpPr>
        <p:spPr>
          <a:xfrm>
            <a:off x="2315575" y="2668402"/>
            <a:ext cx="2189365"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Effective /</a:t>
            </a:r>
          </a:p>
          <a:p>
            <a:pPr algn="ctr" eaLnBrk="1" fontAlgn="auto" hangingPunct="1">
              <a:spcBef>
                <a:spcPts val="0"/>
              </a:spcBef>
              <a:spcAft>
                <a:spcPts val="0"/>
              </a:spcAft>
            </a:pPr>
            <a:r>
              <a:rPr lang="en-GB" b="1" dirty="0">
                <a:solidFill>
                  <a:srgbClr val="FFFFFF"/>
                </a:solidFill>
              </a:rPr>
              <a:t>Timely </a:t>
            </a:r>
          </a:p>
        </p:txBody>
      </p:sp>
      <p:sp>
        <p:nvSpPr>
          <p:cNvPr id="9" name="Rounded Rectangle 8"/>
          <p:cNvSpPr/>
          <p:nvPr/>
        </p:nvSpPr>
        <p:spPr>
          <a:xfrm>
            <a:off x="7565446" y="4207372"/>
            <a:ext cx="2188154"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Flexible</a:t>
            </a:r>
            <a:r>
              <a:rPr lang="en-GB" sz="1350" b="1" dirty="0">
                <a:solidFill>
                  <a:srgbClr val="FFFFFF"/>
                </a:solidFill>
              </a:rPr>
              <a:t> </a:t>
            </a:r>
          </a:p>
        </p:txBody>
      </p:sp>
      <p:sp>
        <p:nvSpPr>
          <p:cNvPr id="10" name="Rounded Rectangle 9"/>
          <p:cNvSpPr/>
          <p:nvPr/>
        </p:nvSpPr>
        <p:spPr>
          <a:xfrm>
            <a:off x="4974101" y="4207372"/>
            <a:ext cx="2086706"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Scalable </a:t>
            </a:r>
          </a:p>
        </p:txBody>
      </p:sp>
      <p:sp>
        <p:nvSpPr>
          <p:cNvPr id="11" name="Rounded Rectangle 10"/>
          <p:cNvSpPr/>
          <p:nvPr/>
        </p:nvSpPr>
        <p:spPr>
          <a:xfrm>
            <a:off x="7565446" y="1025340"/>
            <a:ext cx="2188154" cy="124724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rgbClr val="FFFFFF"/>
                </a:solidFill>
              </a:rPr>
              <a:t>Robust</a:t>
            </a:r>
            <a:r>
              <a:rPr lang="en-GB" sz="1350" b="1" dirty="0">
                <a:solidFill>
                  <a:srgbClr val="FFFFFF"/>
                </a:solidFill>
              </a:rPr>
              <a:t> </a:t>
            </a:r>
          </a:p>
        </p:txBody>
      </p:sp>
      <p:cxnSp>
        <p:nvCxnSpPr>
          <p:cNvPr id="13" name="Straight Arrow Connector 12"/>
          <p:cNvCxnSpPr/>
          <p:nvPr/>
        </p:nvCxnSpPr>
        <p:spPr>
          <a:xfrm>
            <a:off x="4408237" y="2189718"/>
            <a:ext cx="149771" cy="82871"/>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48246" y="4326466"/>
            <a:ext cx="740784" cy="614823"/>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55304" y="2170069"/>
            <a:ext cx="699049" cy="94352"/>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0"/>
          </p:cNvCxnSpPr>
          <p:nvPr/>
        </p:nvCxnSpPr>
        <p:spPr>
          <a:xfrm flipV="1">
            <a:off x="6017460" y="690186"/>
            <a:ext cx="427" cy="292651"/>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69508" y="3434338"/>
            <a:ext cx="88501" cy="1659"/>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08233" y="4344067"/>
            <a:ext cx="149770" cy="597220"/>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76913" y="3434338"/>
            <a:ext cx="412123" cy="1659"/>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4119836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89675" y="1353975"/>
            <a:ext cx="2918284" cy="2377684"/>
          </a:xfrm>
          <a:prstGeom prst="roundRect">
            <a:avLst/>
          </a:prstGeom>
          <a:solidFill>
            <a:schemeClr val="tx1"/>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4400" b="1" dirty="0">
                <a:solidFill>
                  <a:srgbClr val="FFFF00"/>
                </a:solidFill>
              </a:rPr>
              <a:t>JESIP</a:t>
            </a:r>
            <a:r>
              <a:rPr lang="en-GB" sz="4400" dirty="0">
                <a:solidFill>
                  <a:srgbClr val="FFFF00"/>
                </a:solidFill>
              </a:rPr>
              <a:t> </a:t>
            </a:r>
          </a:p>
          <a:p>
            <a:pPr algn="ctr" eaLnBrk="1" fontAlgn="auto" hangingPunct="1">
              <a:spcBef>
                <a:spcPts val="0"/>
              </a:spcBef>
              <a:spcAft>
                <a:spcPts val="0"/>
              </a:spcAft>
            </a:pPr>
            <a:r>
              <a:rPr lang="en-GB" sz="2800" b="1" dirty="0">
                <a:solidFill>
                  <a:srgbClr val="FFFF00"/>
                </a:solidFill>
              </a:rPr>
              <a:t>Principles </a:t>
            </a:r>
          </a:p>
          <a:p>
            <a:pPr algn="ctr" eaLnBrk="1" fontAlgn="auto" hangingPunct="1">
              <a:spcBef>
                <a:spcPts val="0"/>
              </a:spcBef>
              <a:spcAft>
                <a:spcPts val="0"/>
              </a:spcAft>
            </a:pPr>
            <a:r>
              <a:rPr lang="en-GB" sz="2800" b="1" dirty="0">
                <a:solidFill>
                  <a:srgbClr val="FFFF00"/>
                </a:solidFill>
              </a:rPr>
              <a:t>of</a:t>
            </a:r>
          </a:p>
          <a:p>
            <a:pPr algn="ctr" eaLnBrk="1" fontAlgn="auto" hangingPunct="1">
              <a:spcBef>
                <a:spcPts val="0"/>
              </a:spcBef>
              <a:spcAft>
                <a:spcPts val="0"/>
              </a:spcAft>
            </a:pPr>
            <a:r>
              <a:rPr lang="en-GB" sz="2800" b="1" dirty="0">
                <a:solidFill>
                  <a:srgbClr val="FFFF00"/>
                </a:solidFill>
              </a:rPr>
              <a:t>Joint Working</a:t>
            </a:r>
          </a:p>
        </p:txBody>
      </p:sp>
      <p:sp>
        <p:nvSpPr>
          <p:cNvPr id="5" name="Rounded Rectangle 4"/>
          <p:cNvSpPr/>
          <p:nvPr/>
        </p:nvSpPr>
        <p:spPr>
          <a:xfrm>
            <a:off x="1607132" y="879866"/>
            <a:ext cx="2550249" cy="1398827"/>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000" b="1" dirty="0">
                <a:solidFill>
                  <a:prstClr val="white"/>
                </a:solidFill>
              </a:rPr>
              <a:t>Shared Situational Awareness </a:t>
            </a:r>
          </a:p>
        </p:txBody>
      </p:sp>
      <p:sp>
        <p:nvSpPr>
          <p:cNvPr id="6" name="Rounded Rectangle 5"/>
          <p:cNvSpPr/>
          <p:nvPr/>
        </p:nvSpPr>
        <p:spPr>
          <a:xfrm>
            <a:off x="7941108" y="2722614"/>
            <a:ext cx="2550249" cy="1398827"/>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b="1" dirty="0">
                <a:solidFill>
                  <a:prstClr val="white"/>
                </a:solidFill>
              </a:rPr>
              <a:t>Communicate</a:t>
            </a:r>
          </a:p>
        </p:txBody>
      </p:sp>
      <p:sp>
        <p:nvSpPr>
          <p:cNvPr id="7" name="Rounded Rectangle 6"/>
          <p:cNvSpPr/>
          <p:nvPr/>
        </p:nvSpPr>
        <p:spPr>
          <a:xfrm>
            <a:off x="4826878" y="4092030"/>
            <a:ext cx="2550249" cy="1398827"/>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000" b="1" dirty="0">
                <a:solidFill>
                  <a:prstClr val="white"/>
                </a:solidFill>
              </a:rPr>
              <a:t>Co-ordinate</a:t>
            </a:r>
            <a:r>
              <a:rPr lang="en-GB" sz="2700" b="1" dirty="0">
                <a:solidFill>
                  <a:prstClr val="white"/>
                </a:solidFill>
              </a:rPr>
              <a:t> </a:t>
            </a:r>
          </a:p>
        </p:txBody>
      </p:sp>
      <p:sp>
        <p:nvSpPr>
          <p:cNvPr id="8" name="Rounded Rectangle 7"/>
          <p:cNvSpPr/>
          <p:nvPr/>
        </p:nvSpPr>
        <p:spPr>
          <a:xfrm>
            <a:off x="1607132" y="2722614"/>
            <a:ext cx="2550249" cy="1398827"/>
          </a:xfrm>
          <a:prstGeom prst="roundRect">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000" b="1" dirty="0">
                <a:solidFill>
                  <a:prstClr val="white"/>
                </a:solidFill>
              </a:rPr>
              <a:t>Jointly Understand</a:t>
            </a:r>
          </a:p>
          <a:p>
            <a:pPr algn="ctr" eaLnBrk="1" fontAlgn="auto" hangingPunct="1">
              <a:spcBef>
                <a:spcPts val="0"/>
              </a:spcBef>
              <a:spcAft>
                <a:spcPts val="0"/>
              </a:spcAft>
            </a:pPr>
            <a:r>
              <a:rPr lang="en-GB" sz="3000" b="1" dirty="0">
                <a:solidFill>
                  <a:prstClr val="white"/>
                </a:solidFill>
              </a:rPr>
              <a:t>Risk </a:t>
            </a:r>
          </a:p>
        </p:txBody>
      </p:sp>
      <p:sp>
        <p:nvSpPr>
          <p:cNvPr id="9" name="Rounded Rectangle 8"/>
          <p:cNvSpPr/>
          <p:nvPr/>
        </p:nvSpPr>
        <p:spPr>
          <a:xfrm>
            <a:off x="7941108" y="879866"/>
            <a:ext cx="2550249" cy="1398827"/>
          </a:xfrm>
          <a:prstGeom prst="roundRect">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000" b="1" dirty="0">
                <a:solidFill>
                  <a:prstClr val="white"/>
                </a:solidFill>
              </a:rPr>
              <a:t>Co Locate </a:t>
            </a:r>
          </a:p>
        </p:txBody>
      </p:sp>
      <p:cxnSp>
        <p:nvCxnSpPr>
          <p:cNvPr id="10" name="Straight Arrow Connector 9"/>
          <p:cNvCxnSpPr/>
          <p:nvPr/>
        </p:nvCxnSpPr>
        <p:spPr>
          <a:xfrm>
            <a:off x="4082549" y="2185753"/>
            <a:ext cx="183041" cy="92941"/>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31233" y="4582187"/>
            <a:ext cx="905343" cy="689543"/>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62062" y="2163718"/>
            <a:ext cx="854336" cy="105819"/>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57430" y="3581638"/>
            <a:ext cx="108161" cy="1859"/>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82544" y="4601927"/>
            <a:ext cx="183040" cy="669801"/>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32899" y="3581638"/>
            <a:ext cx="503672" cy="1859"/>
          </a:xfrm>
          <a:prstGeom prst="straightConnector1">
            <a:avLst/>
          </a:prstGeom>
          <a:ln w="19050">
            <a:noFill/>
            <a:tailEnd type="triangle"/>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406092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8845535" y="5552413"/>
            <a:ext cx="1114820" cy="4023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srgbClr val="FFFFFF"/>
              </a:solidFill>
            </a:endParaRPr>
          </a:p>
        </p:txBody>
      </p:sp>
      <p:sp>
        <p:nvSpPr>
          <p:cNvPr id="63" name="Oval 62"/>
          <p:cNvSpPr/>
          <p:nvPr/>
        </p:nvSpPr>
        <p:spPr>
          <a:xfrm>
            <a:off x="9821951" y="5221904"/>
            <a:ext cx="869708" cy="9303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srgbClr val="FFFFFF"/>
              </a:solidFill>
            </a:endParaRPr>
          </a:p>
        </p:txBody>
      </p:sp>
      <p:grpSp>
        <p:nvGrpSpPr>
          <p:cNvPr id="100" name="Group 99"/>
          <p:cNvGrpSpPr/>
          <p:nvPr/>
        </p:nvGrpSpPr>
        <p:grpSpPr>
          <a:xfrm>
            <a:off x="5476711" y="2132545"/>
            <a:ext cx="1755582" cy="1139777"/>
            <a:chOff x="5067344" y="972044"/>
            <a:chExt cx="2340776" cy="1519703"/>
          </a:xfrm>
        </p:grpSpPr>
        <p:sp>
          <p:nvSpPr>
            <p:cNvPr id="10" name="Rounded Rectangle 9"/>
            <p:cNvSpPr/>
            <p:nvPr/>
          </p:nvSpPr>
          <p:spPr>
            <a:xfrm>
              <a:off x="5067344" y="2187402"/>
              <a:ext cx="2335169" cy="30434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Final Disposition</a:t>
              </a:r>
            </a:p>
          </p:txBody>
        </p:sp>
        <p:sp>
          <p:nvSpPr>
            <p:cNvPr id="14" name="Rounded Rectangle 13"/>
            <p:cNvSpPr/>
            <p:nvPr/>
          </p:nvSpPr>
          <p:spPr>
            <a:xfrm>
              <a:off x="5072949" y="1370499"/>
              <a:ext cx="2335169" cy="316278"/>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Mitigation</a:t>
              </a:r>
            </a:p>
          </p:txBody>
        </p:sp>
        <p:sp>
          <p:nvSpPr>
            <p:cNvPr id="18" name="Rounded Rectangle 17"/>
            <p:cNvSpPr/>
            <p:nvPr/>
          </p:nvSpPr>
          <p:spPr>
            <a:xfrm>
              <a:off x="5072949" y="1776452"/>
              <a:ext cx="2335169" cy="313407"/>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Render Safe</a:t>
              </a:r>
            </a:p>
          </p:txBody>
        </p:sp>
        <p:sp>
          <p:nvSpPr>
            <p:cNvPr id="24" name="Rounded Rectangle 23"/>
            <p:cNvSpPr/>
            <p:nvPr/>
          </p:nvSpPr>
          <p:spPr>
            <a:xfrm>
              <a:off x="5072957" y="972044"/>
              <a:ext cx="2335163" cy="30898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Monitor Threat</a:t>
              </a:r>
            </a:p>
          </p:txBody>
        </p:sp>
      </p:grpSp>
      <p:sp>
        <p:nvSpPr>
          <p:cNvPr id="31" name="Rounded Rectangle 30"/>
          <p:cNvSpPr/>
          <p:nvPr/>
        </p:nvSpPr>
        <p:spPr>
          <a:xfrm>
            <a:off x="5473600" y="1531050"/>
            <a:ext cx="1756304" cy="420901"/>
          </a:xfrm>
          <a:prstGeom prst="roundRect">
            <a:avLst/>
          </a:prstGeom>
          <a:solidFill>
            <a:srgbClr val="00B0F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solidFill>
              </a:rPr>
              <a:t>Hazard Management</a:t>
            </a:r>
          </a:p>
        </p:txBody>
      </p:sp>
      <p:grpSp>
        <p:nvGrpSpPr>
          <p:cNvPr id="97" name="Group 96"/>
          <p:cNvGrpSpPr/>
          <p:nvPr/>
        </p:nvGrpSpPr>
        <p:grpSpPr>
          <a:xfrm>
            <a:off x="3637770" y="2114592"/>
            <a:ext cx="1751375" cy="1447051"/>
            <a:chOff x="2615416" y="948108"/>
            <a:chExt cx="2335166" cy="1929401"/>
          </a:xfrm>
        </p:grpSpPr>
        <p:sp>
          <p:nvSpPr>
            <p:cNvPr id="7" name="Rounded Rectangle 6"/>
            <p:cNvSpPr/>
            <p:nvPr/>
          </p:nvSpPr>
          <p:spPr>
            <a:xfrm>
              <a:off x="2615416" y="2164891"/>
              <a:ext cx="2335162" cy="307816"/>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Communication</a:t>
              </a:r>
            </a:p>
          </p:txBody>
        </p:sp>
        <p:sp>
          <p:nvSpPr>
            <p:cNvPr id="9" name="Rounded Rectangle 8"/>
            <p:cNvSpPr/>
            <p:nvPr/>
          </p:nvSpPr>
          <p:spPr>
            <a:xfrm>
              <a:off x="2615416" y="1343912"/>
              <a:ext cx="2333579" cy="323529"/>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Rescue</a:t>
              </a:r>
            </a:p>
          </p:txBody>
        </p:sp>
        <p:sp>
          <p:nvSpPr>
            <p:cNvPr id="17" name="Rounded Rectangle 16"/>
            <p:cNvSpPr/>
            <p:nvPr/>
          </p:nvSpPr>
          <p:spPr>
            <a:xfrm>
              <a:off x="2615417" y="948108"/>
              <a:ext cx="2335165" cy="313586"/>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endParaRPr lang="en-GB" sz="1050" b="1" kern="0" dirty="0">
                <a:solidFill>
                  <a:prstClr val="black">
                    <a:lumMod val="95000"/>
                    <a:lumOff val="5000"/>
                  </a:prstClr>
                </a:solidFill>
              </a:endParaRPr>
            </a:p>
            <a:p>
              <a:pPr algn="ctr" eaLnBrk="1" fontAlgn="auto" hangingPunct="1">
                <a:spcBef>
                  <a:spcPts val="0"/>
                </a:spcBef>
                <a:spcAft>
                  <a:spcPts val="0"/>
                </a:spcAft>
                <a:defRPr/>
              </a:pPr>
              <a:r>
                <a:rPr lang="en-GB" sz="1200" b="1" kern="0" dirty="0">
                  <a:solidFill>
                    <a:prstClr val="black">
                      <a:lumMod val="95000"/>
                      <a:lumOff val="5000"/>
                    </a:prstClr>
                  </a:solidFill>
                </a:rPr>
                <a:t>Evacuate/</a:t>
              </a:r>
              <a:r>
                <a:rPr lang="en-GB" sz="1200" b="1" kern="0" dirty="0" err="1">
                  <a:solidFill>
                    <a:prstClr val="black">
                      <a:lumMod val="95000"/>
                      <a:lumOff val="5000"/>
                    </a:prstClr>
                  </a:solidFill>
                </a:rPr>
                <a:t>Invacuate</a:t>
              </a:r>
              <a:endParaRPr lang="en-GB" sz="1200" b="1" kern="0" dirty="0">
                <a:solidFill>
                  <a:prstClr val="black">
                    <a:lumMod val="95000"/>
                    <a:lumOff val="5000"/>
                  </a:prstClr>
                </a:solidFill>
              </a:endParaRPr>
            </a:p>
            <a:p>
              <a:pPr algn="ctr" eaLnBrk="1" fontAlgn="auto" hangingPunct="1">
                <a:spcBef>
                  <a:spcPts val="0"/>
                </a:spcBef>
                <a:spcAft>
                  <a:spcPts val="0"/>
                </a:spcAft>
                <a:defRPr/>
              </a:pPr>
              <a:endParaRPr lang="en-GB" sz="900" b="1" kern="0" dirty="0">
                <a:solidFill>
                  <a:prstClr val="black">
                    <a:lumMod val="95000"/>
                    <a:lumOff val="5000"/>
                  </a:prstClr>
                </a:solidFill>
              </a:endParaRPr>
            </a:p>
          </p:txBody>
        </p:sp>
        <p:sp>
          <p:nvSpPr>
            <p:cNvPr id="27" name="Rounded Rectangle 26"/>
            <p:cNvSpPr/>
            <p:nvPr/>
          </p:nvSpPr>
          <p:spPr>
            <a:xfrm>
              <a:off x="2615420" y="2573319"/>
              <a:ext cx="2333576" cy="304190"/>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Casualty Triage</a:t>
              </a:r>
            </a:p>
          </p:txBody>
        </p:sp>
        <p:sp>
          <p:nvSpPr>
            <p:cNvPr id="33" name="Rounded Rectangle 32"/>
            <p:cNvSpPr/>
            <p:nvPr/>
          </p:nvSpPr>
          <p:spPr>
            <a:xfrm>
              <a:off x="2615416" y="1764195"/>
              <a:ext cx="2335162" cy="306623"/>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Cordons</a:t>
              </a:r>
            </a:p>
          </p:txBody>
        </p:sp>
      </p:grpSp>
      <p:grpSp>
        <p:nvGrpSpPr>
          <p:cNvPr id="101" name="Group 100"/>
          <p:cNvGrpSpPr/>
          <p:nvPr/>
        </p:nvGrpSpPr>
        <p:grpSpPr>
          <a:xfrm>
            <a:off x="7289992" y="2114592"/>
            <a:ext cx="1788669" cy="3437819"/>
            <a:chOff x="7485049" y="948108"/>
            <a:chExt cx="2384892" cy="4583758"/>
          </a:xfrm>
        </p:grpSpPr>
        <p:sp>
          <p:nvSpPr>
            <p:cNvPr id="8" name="Rounded Rectangle 7"/>
            <p:cNvSpPr/>
            <p:nvPr/>
          </p:nvSpPr>
          <p:spPr>
            <a:xfrm>
              <a:off x="7500361" y="2032773"/>
              <a:ext cx="2338210" cy="463963"/>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200" b="1" kern="0" dirty="0">
                  <a:solidFill>
                    <a:prstClr val="black"/>
                  </a:solidFill>
                </a:rPr>
                <a:t>Emergency  Vehicle Management </a:t>
              </a:r>
            </a:p>
          </p:txBody>
        </p:sp>
        <p:sp>
          <p:nvSpPr>
            <p:cNvPr id="11" name="Rounded Rectangle 10"/>
            <p:cNvSpPr/>
            <p:nvPr/>
          </p:nvSpPr>
          <p:spPr>
            <a:xfrm>
              <a:off x="7485049" y="4094227"/>
              <a:ext cx="2338210" cy="303001"/>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Hot Zone Tasking</a:t>
              </a:r>
            </a:p>
          </p:txBody>
        </p:sp>
        <p:sp>
          <p:nvSpPr>
            <p:cNvPr id="15" name="Rounded Rectangle 14"/>
            <p:cNvSpPr/>
            <p:nvPr/>
          </p:nvSpPr>
          <p:spPr>
            <a:xfrm>
              <a:off x="7500624" y="1666980"/>
              <a:ext cx="2337947" cy="282087"/>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err="1">
                  <a:solidFill>
                    <a:prstClr val="black">
                      <a:lumMod val="95000"/>
                      <a:lumOff val="5000"/>
                    </a:prstClr>
                  </a:solidFill>
                </a:rPr>
                <a:t>I.C.G.C</a:t>
              </a:r>
              <a:endParaRPr lang="en-GB" sz="1500" b="1" kern="0" dirty="0">
                <a:solidFill>
                  <a:prstClr val="black">
                    <a:lumMod val="95000"/>
                    <a:lumOff val="5000"/>
                  </a:prstClr>
                </a:solidFill>
              </a:endParaRPr>
            </a:p>
          </p:txBody>
        </p:sp>
        <p:sp>
          <p:nvSpPr>
            <p:cNvPr id="19" name="Rounded Rectangle 18"/>
            <p:cNvSpPr/>
            <p:nvPr/>
          </p:nvSpPr>
          <p:spPr>
            <a:xfrm>
              <a:off x="7500360" y="5048181"/>
              <a:ext cx="2338211" cy="48368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Property Management</a:t>
              </a:r>
            </a:p>
          </p:txBody>
        </p:sp>
        <p:sp>
          <p:nvSpPr>
            <p:cNvPr id="25" name="Rounded Rectangle 24"/>
            <p:cNvSpPr/>
            <p:nvPr/>
          </p:nvSpPr>
          <p:spPr>
            <a:xfrm>
              <a:off x="7489367" y="2974093"/>
              <a:ext cx="2380574" cy="49239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Evidential </a:t>
              </a:r>
            </a:p>
            <a:p>
              <a:pPr algn="ctr" eaLnBrk="1" fontAlgn="auto" hangingPunct="1">
                <a:spcBef>
                  <a:spcPts val="0"/>
                </a:spcBef>
                <a:spcAft>
                  <a:spcPts val="0"/>
                </a:spcAft>
                <a:defRPr/>
              </a:pPr>
              <a:r>
                <a:rPr lang="en-GB" sz="1350" b="1" kern="0" dirty="0">
                  <a:solidFill>
                    <a:prstClr val="black">
                      <a:lumMod val="95000"/>
                      <a:lumOff val="5000"/>
                    </a:prstClr>
                  </a:solidFill>
                </a:rPr>
                <a:t>Opportunities</a:t>
              </a:r>
            </a:p>
          </p:txBody>
        </p:sp>
        <p:sp>
          <p:nvSpPr>
            <p:cNvPr id="28" name="Rounded Rectangle 27"/>
            <p:cNvSpPr/>
            <p:nvPr/>
          </p:nvSpPr>
          <p:spPr>
            <a:xfrm>
              <a:off x="7494754" y="2587056"/>
              <a:ext cx="2359129" cy="295036"/>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275" b="1" kern="0" dirty="0">
                  <a:solidFill>
                    <a:prstClr val="black">
                      <a:lumMod val="95000"/>
                      <a:lumOff val="5000"/>
                    </a:prstClr>
                  </a:solidFill>
                </a:rPr>
                <a:t>Traffic Management </a:t>
              </a:r>
            </a:p>
          </p:txBody>
        </p:sp>
        <p:sp>
          <p:nvSpPr>
            <p:cNvPr id="34" name="Rounded Rectangle 33"/>
            <p:cNvSpPr/>
            <p:nvPr/>
          </p:nvSpPr>
          <p:spPr>
            <a:xfrm>
              <a:off x="7494754" y="4486836"/>
              <a:ext cx="2338210" cy="451068"/>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Evidence Management</a:t>
              </a:r>
            </a:p>
          </p:txBody>
        </p:sp>
        <p:sp>
          <p:nvSpPr>
            <p:cNvPr id="35" name="Rounded Rectangle 34"/>
            <p:cNvSpPr/>
            <p:nvPr/>
          </p:nvSpPr>
          <p:spPr>
            <a:xfrm>
              <a:off x="7506041" y="948108"/>
              <a:ext cx="2338210" cy="300938"/>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FCP/RVP</a:t>
              </a:r>
            </a:p>
          </p:txBody>
        </p:sp>
        <p:sp>
          <p:nvSpPr>
            <p:cNvPr id="49" name="Rounded Rectangle 48"/>
            <p:cNvSpPr/>
            <p:nvPr/>
          </p:nvSpPr>
          <p:spPr>
            <a:xfrm>
              <a:off x="7500361" y="1328738"/>
              <a:ext cx="2338210" cy="258617"/>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Mapping</a:t>
              </a:r>
            </a:p>
          </p:txBody>
        </p:sp>
        <p:sp>
          <p:nvSpPr>
            <p:cNvPr id="51" name="Rounded Rectangle 50"/>
            <p:cNvSpPr/>
            <p:nvPr/>
          </p:nvSpPr>
          <p:spPr>
            <a:xfrm>
              <a:off x="7485049" y="3540302"/>
              <a:ext cx="2368834" cy="475367"/>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Intelligence Opportunities</a:t>
              </a:r>
            </a:p>
          </p:txBody>
        </p:sp>
      </p:grpSp>
      <p:grpSp>
        <p:nvGrpSpPr>
          <p:cNvPr id="102" name="Group 101"/>
          <p:cNvGrpSpPr/>
          <p:nvPr/>
        </p:nvGrpSpPr>
        <p:grpSpPr>
          <a:xfrm>
            <a:off x="9170497" y="2118515"/>
            <a:ext cx="1573506" cy="1029031"/>
            <a:chOff x="9992392" y="953340"/>
            <a:chExt cx="2098008" cy="1372041"/>
          </a:xfrm>
        </p:grpSpPr>
        <p:sp>
          <p:nvSpPr>
            <p:cNvPr id="37" name="Rounded Rectangle 36"/>
            <p:cNvSpPr/>
            <p:nvPr/>
          </p:nvSpPr>
          <p:spPr>
            <a:xfrm>
              <a:off x="9996274" y="1678219"/>
              <a:ext cx="2094126" cy="299032"/>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Suspect</a:t>
              </a:r>
            </a:p>
          </p:txBody>
        </p:sp>
        <p:sp>
          <p:nvSpPr>
            <p:cNvPr id="38" name="Rounded Rectangle 37"/>
            <p:cNvSpPr/>
            <p:nvPr/>
          </p:nvSpPr>
          <p:spPr>
            <a:xfrm>
              <a:off x="9996274" y="1345674"/>
              <a:ext cx="2084890" cy="254664"/>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Responder</a:t>
              </a:r>
            </a:p>
          </p:txBody>
        </p:sp>
        <p:sp>
          <p:nvSpPr>
            <p:cNvPr id="46" name="Rounded Rectangle 45"/>
            <p:cNvSpPr/>
            <p:nvPr/>
          </p:nvSpPr>
          <p:spPr>
            <a:xfrm>
              <a:off x="9996274" y="953340"/>
              <a:ext cx="2094126" cy="308690"/>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Casualty</a:t>
              </a:r>
            </a:p>
          </p:txBody>
        </p:sp>
        <p:sp>
          <p:nvSpPr>
            <p:cNvPr id="47" name="Rounded Rectangle 46"/>
            <p:cNvSpPr/>
            <p:nvPr/>
          </p:nvSpPr>
          <p:spPr>
            <a:xfrm>
              <a:off x="9992392" y="2039185"/>
              <a:ext cx="2098008" cy="286196"/>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Deceased</a:t>
              </a:r>
            </a:p>
          </p:txBody>
        </p:sp>
      </p:grpSp>
      <p:grpSp>
        <p:nvGrpSpPr>
          <p:cNvPr id="103" name="Group 102"/>
          <p:cNvGrpSpPr/>
          <p:nvPr/>
        </p:nvGrpSpPr>
        <p:grpSpPr>
          <a:xfrm>
            <a:off x="9170497" y="3213777"/>
            <a:ext cx="1573506" cy="1993935"/>
            <a:chOff x="9992392" y="2413687"/>
            <a:chExt cx="2098008" cy="2658580"/>
          </a:xfrm>
        </p:grpSpPr>
        <p:sp>
          <p:nvSpPr>
            <p:cNvPr id="36" name="Rounded Rectangle 35"/>
            <p:cNvSpPr/>
            <p:nvPr/>
          </p:nvSpPr>
          <p:spPr>
            <a:xfrm>
              <a:off x="9992392" y="2413687"/>
              <a:ext cx="2098008" cy="287879"/>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Disrobe</a:t>
              </a:r>
              <a:r>
                <a:rPr lang="en-GB" sz="1050" b="1" kern="0" dirty="0">
                  <a:solidFill>
                    <a:prstClr val="black">
                      <a:lumMod val="95000"/>
                      <a:lumOff val="5000"/>
                    </a:prstClr>
                  </a:solidFill>
                </a:rPr>
                <a:t>  </a:t>
              </a:r>
            </a:p>
          </p:txBody>
        </p:sp>
        <p:sp>
          <p:nvSpPr>
            <p:cNvPr id="39" name="Rounded Rectangle 38"/>
            <p:cNvSpPr/>
            <p:nvPr/>
          </p:nvSpPr>
          <p:spPr>
            <a:xfrm>
              <a:off x="9992392" y="3933767"/>
              <a:ext cx="2084827" cy="303014"/>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Clinical</a:t>
              </a:r>
            </a:p>
          </p:txBody>
        </p:sp>
        <p:sp>
          <p:nvSpPr>
            <p:cNvPr id="40" name="Rounded Rectangle 39"/>
            <p:cNvSpPr/>
            <p:nvPr/>
          </p:nvSpPr>
          <p:spPr>
            <a:xfrm>
              <a:off x="9992392" y="3546117"/>
              <a:ext cx="2084827" cy="294125"/>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Mass</a:t>
              </a:r>
            </a:p>
          </p:txBody>
        </p:sp>
        <p:sp>
          <p:nvSpPr>
            <p:cNvPr id="41" name="Rounded Rectangle 40"/>
            <p:cNvSpPr/>
            <p:nvPr/>
          </p:nvSpPr>
          <p:spPr>
            <a:xfrm>
              <a:off x="9992392" y="3164899"/>
              <a:ext cx="2098008" cy="291697"/>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Interim</a:t>
              </a:r>
            </a:p>
          </p:txBody>
        </p:sp>
        <p:sp>
          <p:nvSpPr>
            <p:cNvPr id="42" name="Rounded Rectangle 41"/>
            <p:cNvSpPr/>
            <p:nvPr/>
          </p:nvSpPr>
          <p:spPr>
            <a:xfrm>
              <a:off x="9992392" y="2767408"/>
              <a:ext cx="2088772" cy="315782"/>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Improvised</a:t>
              </a:r>
            </a:p>
          </p:txBody>
        </p:sp>
        <p:sp>
          <p:nvSpPr>
            <p:cNvPr id="48" name="Rounded Rectangle 47"/>
            <p:cNvSpPr/>
            <p:nvPr/>
          </p:nvSpPr>
          <p:spPr>
            <a:xfrm>
              <a:off x="9993745" y="4729004"/>
              <a:ext cx="2083473" cy="343263"/>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err="1">
                  <a:solidFill>
                    <a:prstClr val="black">
                      <a:lumMod val="95000"/>
                      <a:lumOff val="5000"/>
                    </a:prstClr>
                  </a:solidFill>
                </a:rPr>
                <a:t>DBB</a:t>
              </a:r>
              <a:endParaRPr lang="en-GB" sz="1500" b="1" kern="0" dirty="0">
                <a:solidFill>
                  <a:prstClr val="black">
                    <a:lumMod val="95000"/>
                    <a:lumOff val="5000"/>
                  </a:prstClr>
                </a:solidFill>
              </a:endParaRPr>
            </a:p>
          </p:txBody>
        </p:sp>
        <p:sp>
          <p:nvSpPr>
            <p:cNvPr id="52" name="Rounded Rectangle 51"/>
            <p:cNvSpPr/>
            <p:nvPr/>
          </p:nvSpPr>
          <p:spPr>
            <a:xfrm>
              <a:off x="9992392" y="4324581"/>
              <a:ext cx="2084827" cy="323542"/>
            </a:xfrm>
            <a:prstGeom prst="roundRect">
              <a:avLst/>
            </a:prstGeom>
            <a:solidFill>
              <a:srgbClr val="FFC000">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SUP</a:t>
              </a:r>
            </a:p>
          </p:txBody>
        </p:sp>
      </p:grpSp>
      <p:grpSp>
        <p:nvGrpSpPr>
          <p:cNvPr id="95" name="Group 94"/>
          <p:cNvGrpSpPr/>
          <p:nvPr/>
        </p:nvGrpSpPr>
        <p:grpSpPr>
          <a:xfrm>
            <a:off x="1764713" y="521056"/>
            <a:ext cx="8968483" cy="1425102"/>
            <a:chOff x="132422" y="-1000017"/>
            <a:chExt cx="11957977" cy="1900134"/>
          </a:xfrm>
        </p:grpSpPr>
        <p:sp>
          <p:nvSpPr>
            <p:cNvPr id="30" name="Rounded Rectangle 29"/>
            <p:cNvSpPr/>
            <p:nvPr/>
          </p:nvSpPr>
          <p:spPr>
            <a:xfrm>
              <a:off x="2596495" y="312492"/>
              <a:ext cx="2341738" cy="582720"/>
            </a:xfrm>
            <a:prstGeom prst="roundRect">
              <a:avLst/>
            </a:prstGeom>
            <a:solidFill>
              <a:srgbClr val="00B0F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solidFill>
                </a:rPr>
                <a:t>People</a:t>
              </a:r>
              <a:r>
                <a:rPr lang="en-GB" sz="1500" b="1" kern="0" dirty="0">
                  <a:solidFill>
                    <a:srgbClr val="5B9BD5">
                      <a:lumMod val="60000"/>
                      <a:lumOff val="40000"/>
                    </a:srgbClr>
                  </a:solidFill>
                </a:rPr>
                <a:t> </a:t>
              </a:r>
              <a:r>
                <a:rPr lang="en-GB" sz="1500" b="1" kern="0" dirty="0">
                  <a:solidFill>
                    <a:prstClr val="black"/>
                  </a:solidFill>
                </a:rPr>
                <a:t>Management</a:t>
              </a:r>
            </a:p>
          </p:txBody>
        </p:sp>
        <p:sp>
          <p:nvSpPr>
            <p:cNvPr id="32" name="Rounded Rectangle 31"/>
            <p:cNvSpPr/>
            <p:nvPr/>
          </p:nvSpPr>
          <p:spPr>
            <a:xfrm>
              <a:off x="7502513" y="343921"/>
              <a:ext cx="2341738" cy="546813"/>
            </a:xfrm>
            <a:prstGeom prst="roundRect">
              <a:avLst/>
            </a:prstGeom>
            <a:solidFill>
              <a:srgbClr val="00B0F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solidFill>
                </a:rPr>
                <a:t>Scene Management</a:t>
              </a:r>
            </a:p>
          </p:txBody>
        </p:sp>
        <p:sp>
          <p:nvSpPr>
            <p:cNvPr id="43" name="Rounded Rectangle 42"/>
            <p:cNvSpPr/>
            <p:nvPr/>
          </p:nvSpPr>
          <p:spPr>
            <a:xfrm>
              <a:off x="9941938" y="320649"/>
              <a:ext cx="2148461" cy="579468"/>
            </a:xfrm>
            <a:prstGeom prst="roundRect">
              <a:avLst/>
            </a:prstGeom>
            <a:solidFill>
              <a:srgbClr val="00B0F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00" b="1" kern="0" dirty="0">
                  <a:solidFill>
                    <a:prstClr val="black"/>
                  </a:solidFill>
                </a:rPr>
                <a:t>Decontamination</a:t>
              </a:r>
            </a:p>
          </p:txBody>
        </p:sp>
        <p:sp>
          <p:nvSpPr>
            <p:cNvPr id="29" name="Rounded Rectangle 28"/>
            <p:cNvSpPr/>
            <p:nvPr/>
          </p:nvSpPr>
          <p:spPr>
            <a:xfrm>
              <a:off x="132422" y="339378"/>
              <a:ext cx="2339218" cy="555833"/>
            </a:xfrm>
            <a:prstGeom prst="roundRect">
              <a:avLst/>
            </a:prstGeom>
            <a:solidFill>
              <a:srgbClr val="00B0F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b="1" kern="0" dirty="0">
                  <a:solidFill>
                    <a:prstClr val="black"/>
                  </a:solidFill>
                  <a:latin typeface="Arial" panose="020B0604020202020204" pitchFamily="34" charset="0"/>
                </a:rPr>
                <a:t>Confirm</a:t>
              </a:r>
            </a:p>
          </p:txBody>
        </p:sp>
        <p:sp>
          <p:nvSpPr>
            <p:cNvPr id="54" name="Rounded Rectangle 53"/>
            <p:cNvSpPr/>
            <p:nvPr/>
          </p:nvSpPr>
          <p:spPr>
            <a:xfrm>
              <a:off x="1188897" y="-1000017"/>
              <a:ext cx="9892001" cy="672075"/>
            </a:xfrm>
            <a:prstGeom prst="roundRect">
              <a:avLst/>
            </a:prstGeom>
            <a:solidFill>
              <a:srgbClr val="CC6600"/>
            </a:solidFill>
            <a:ln w="12700" cap="flat" cmpd="sng" algn="ctr">
              <a:solidFill>
                <a:srgbClr val="44546A">
                  <a:lumMod val="60000"/>
                  <a:lumOff val="4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2100" b="1" kern="0" dirty="0">
                  <a:solidFill>
                    <a:srgbClr val="FFFFFF"/>
                  </a:solidFill>
                </a:rPr>
                <a:t>On Scene Commander Considerations and Options</a:t>
              </a:r>
            </a:p>
          </p:txBody>
        </p:sp>
      </p:grpSp>
      <p:sp>
        <p:nvSpPr>
          <p:cNvPr id="12" name="Rounded Rectangle 11"/>
          <p:cNvSpPr/>
          <p:nvPr/>
        </p:nvSpPr>
        <p:spPr>
          <a:xfrm>
            <a:off x="1769535" y="3827406"/>
            <a:ext cx="1757440" cy="442239"/>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Permissive Environment</a:t>
            </a:r>
          </a:p>
        </p:txBody>
      </p:sp>
      <p:sp>
        <p:nvSpPr>
          <p:cNvPr id="16" name="Rounded Rectangle 15"/>
          <p:cNvSpPr/>
          <p:nvPr/>
        </p:nvSpPr>
        <p:spPr>
          <a:xfrm>
            <a:off x="1769535" y="2549043"/>
            <a:ext cx="1757442" cy="347499"/>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Transition</a:t>
            </a:r>
          </a:p>
        </p:txBody>
      </p:sp>
      <p:sp>
        <p:nvSpPr>
          <p:cNvPr id="20" name="Rounded Rectangle 19"/>
          <p:cNvSpPr/>
          <p:nvPr/>
        </p:nvSpPr>
        <p:spPr>
          <a:xfrm>
            <a:off x="1765412" y="4331082"/>
            <a:ext cx="1760428" cy="388863"/>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Hazard Limitation</a:t>
            </a:r>
          </a:p>
        </p:txBody>
      </p:sp>
      <p:sp>
        <p:nvSpPr>
          <p:cNvPr id="22" name="Rounded Rectangle 21"/>
          <p:cNvSpPr/>
          <p:nvPr/>
        </p:nvSpPr>
        <p:spPr>
          <a:xfrm>
            <a:off x="1769539" y="2946881"/>
            <a:ext cx="1757441" cy="349047"/>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Assessment</a:t>
            </a:r>
          </a:p>
        </p:txBody>
      </p:sp>
      <p:sp>
        <p:nvSpPr>
          <p:cNvPr id="26" name="Rounded Rectangle 25"/>
          <p:cNvSpPr/>
          <p:nvPr/>
        </p:nvSpPr>
        <p:spPr>
          <a:xfrm>
            <a:off x="1764713" y="3343772"/>
            <a:ext cx="1762262" cy="422201"/>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500" b="1" kern="0" dirty="0">
                <a:solidFill>
                  <a:prstClr val="black">
                    <a:lumMod val="95000"/>
                    <a:lumOff val="5000"/>
                  </a:prstClr>
                </a:solidFill>
              </a:rPr>
              <a:t>Locate Detect  Classify</a:t>
            </a:r>
          </a:p>
        </p:txBody>
      </p:sp>
      <p:sp>
        <p:nvSpPr>
          <p:cNvPr id="45" name="Rounded Rectangle 44"/>
          <p:cNvSpPr/>
          <p:nvPr/>
        </p:nvSpPr>
        <p:spPr>
          <a:xfrm>
            <a:off x="1772562" y="2131212"/>
            <a:ext cx="1754414" cy="372081"/>
          </a:xfrm>
          <a:prstGeom prst="roundRect">
            <a:avLst/>
          </a:prstGeom>
          <a:solidFill>
            <a:srgbClr val="70AD47"/>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b="1" kern="0" dirty="0">
                <a:solidFill>
                  <a:prstClr val="black">
                    <a:lumMod val="95000"/>
                    <a:lumOff val="5000"/>
                  </a:prstClr>
                </a:solidFill>
                <a:latin typeface="Arial" panose="020B0604020202020204" pitchFamily="34" charset="0"/>
              </a:rPr>
              <a:t>IOR</a:t>
            </a:r>
          </a:p>
        </p:txBody>
      </p:sp>
      <p:sp>
        <p:nvSpPr>
          <p:cNvPr id="67" name="Rounded Rectangle 66"/>
          <p:cNvSpPr/>
          <p:nvPr/>
        </p:nvSpPr>
        <p:spPr>
          <a:xfrm>
            <a:off x="4557365" y="6239814"/>
            <a:ext cx="3599166" cy="253695"/>
          </a:xfrm>
          <a:prstGeom prst="roundRect">
            <a:avLst/>
          </a:prstGeom>
          <a:solidFill>
            <a:srgbClr val="C00000"/>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FFFFFF"/>
                </a:solidFill>
              </a:rPr>
              <a:t>CBRN Mass Casualty Response</a:t>
            </a:r>
          </a:p>
        </p:txBody>
      </p:sp>
      <p:sp>
        <p:nvSpPr>
          <p:cNvPr id="13" name="Rounded Rectangle 12"/>
          <p:cNvSpPr/>
          <p:nvPr/>
        </p:nvSpPr>
        <p:spPr>
          <a:xfrm>
            <a:off x="3642202" y="4575393"/>
            <a:ext cx="1740820" cy="378208"/>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Suspect </a:t>
            </a:r>
          </a:p>
          <a:p>
            <a:pPr algn="ctr" eaLnBrk="1" fontAlgn="auto" hangingPunct="1">
              <a:spcBef>
                <a:spcPts val="0"/>
              </a:spcBef>
              <a:spcAft>
                <a:spcPts val="0"/>
              </a:spcAft>
              <a:defRPr/>
            </a:pPr>
            <a:r>
              <a:rPr lang="en-GB" sz="1350" b="1" kern="0" dirty="0">
                <a:solidFill>
                  <a:prstClr val="black">
                    <a:lumMod val="95000"/>
                    <a:lumOff val="5000"/>
                  </a:prstClr>
                </a:solidFill>
              </a:rPr>
              <a:t>Management</a:t>
            </a:r>
          </a:p>
        </p:txBody>
      </p:sp>
      <p:sp>
        <p:nvSpPr>
          <p:cNvPr id="21" name="Rounded Rectangle 20"/>
          <p:cNvSpPr/>
          <p:nvPr/>
        </p:nvSpPr>
        <p:spPr>
          <a:xfrm>
            <a:off x="3632837" y="4135734"/>
            <a:ext cx="1750184" cy="36564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Survivor Management</a:t>
            </a:r>
          </a:p>
        </p:txBody>
      </p:sp>
      <p:sp>
        <p:nvSpPr>
          <p:cNvPr id="23" name="Rounded Rectangle 22"/>
          <p:cNvSpPr/>
          <p:nvPr/>
        </p:nvSpPr>
        <p:spPr>
          <a:xfrm>
            <a:off x="3632837" y="3676999"/>
            <a:ext cx="1750184" cy="387925"/>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Casualty Management</a:t>
            </a:r>
          </a:p>
        </p:txBody>
      </p:sp>
      <p:grpSp>
        <p:nvGrpSpPr>
          <p:cNvPr id="104" name="Group 103"/>
          <p:cNvGrpSpPr/>
          <p:nvPr/>
        </p:nvGrpSpPr>
        <p:grpSpPr>
          <a:xfrm>
            <a:off x="1775520" y="5589240"/>
            <a:ext cx="8964714" cy="617547"/>
            <a:chOff x="132422" y="5580975"/>
            <a:chExt cx="11952952" cy="823396"/>
          </a:xfrm>
        </p:grpSpPr>
        <p:sp>
          <p:nvSpPr>
            <p:cNvPr id="81" name="Rounded Rectangle 80"/>
            <p:cNvSpPr/>
            <p:nvPr/>
          </p:nvSpPr>
          <p:spPr>
            <a:xfrm>
              <a:off x="132422" y="5631420"/>
              <a:ext cx="11952952" cy="772951"/>
            </a:xfrm>
            <a:prstGeom prst="roundRect">
              <a:avLst/>
            </a:prstGeom>
            <a:solidFill>
              <a:srgbClr val="FFFF00"/>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b="1" dirty="0">
                <a:solidFill>
                  <a:prstClr val="black"/>
                </a:solidFill>
              </a:endParaRPr>
            </a:p>
          </p:txBody>
        </p:sp>
        <p:sp>
          <p:nvSpPr>
            <p:cNvPr id="82" name="TextBox 81"/>
            <p:cNvSpPr txBox="1"/>
            <p:nvPr/>
          </p:nvSpPr>
          <p:spPr>
            <a:xfrm>
              <a:off x="4093265" y="5580975"/>
              <a:ext cx="4536725" cy="400109"/>
            </a:xfrm>
            <a:prstGeom prst="rect">
              <a:avLst/>
            </a:prstGeom>
            <a:noFill/>
          </p:spPr>
          <p:txBody>
            <a:bodyPr wrap="square" rtlCol="0">
              <a:spAutoFit/>
            </a:bodyPr>
            <a:lstStyle/>
            <a:p>
              <a:pPr eaLnBrk="1" fontAlgn="auto" hangingPunct="1">
                <a:spcBef>
                  <a:spcPts val="0"/>
                </a:spcBef>
                <a:spcAft>
                  <a:spcPts val="0"/>
                </a:spcAft>
              </a:pPr>
              <a:r>
                <a:rPr lang="en-GB" sz="1350" b="1" dirty="0">
                  <a:solidFill>
                    <a:srgbClr val="000000"/>
                  </a:solidFill>
                </a:rPr>
                <a:t>5 Safety Critical Considerations</a:t>
              </a:r>
            </a:p>
          </p:txBody>
        </p:sp>
      </p:grpSp>
      <p:sp>
        <p:nvSpPr>
          <p:cNvPr id="83" name="Rounded Rectangle 82"/>
          <p:cNvSpPr/>
          <p:nvPr/>
        </p:nvSpPr>
        <p:spPr>
          <a:xfrm>
            <a:off x="1843256" y="5870245"/>
            <a:ext cx="1728812" cy="300161"/>
          </a:xfrm>
          <a:prstGeom prst="roundRect">
            <a:avLst/>
          </a:prstGeom>
          <a:solidFill>
            <a:schemeClr val="bg1"/>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prstClr val="black"/>
                </a:solidFill>
              </a:rPr>
              <a:t>Secondary Threats / Hazards</a:t>
            </a:r>
          </a:p>
        </p:txBody>
      </p:sp>
      <p:sp>
        <p:nvSpPr>
          <p:cNvPr id="84" name="Rounded Rectangle 83"/>
          <p:cNvSpPr/>
          <p:nvPr/>
        </p:nvSpPr>
        <p:spPr>
          <a:xfrm>
            <a:off x="3679784" y="5878897"/>
            <a:ext cx="1679736" cy="300161"/>
          </a:xfrm>
          <a:prstGeom prst="roundRect">
            <a:avLst/>
          </a:prstGeom>
          <a:solidFill>
            <a:schemeClr val="bg1"/>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prstClr val="black"/>
                </a:solidFill>
              </a:rPr>
              <a:t>Responder Rescue</a:t>
            </a:r>
          </a:p>
        </p:txBody>
      </p:sp>
      <p:sp>
        <p:nvSpPr>
          <p:cNvPr id="85" name="Rounded Rectangle 84"/>
          <p:cNvSpPr/>
          <p:nvPr/>
        </p:nvSpPr>
        <p:spPr>
          <a:xfrm>
            <a:off x="5453615" y="5868181"/>
            <a:ext cx="1679736" cy="300161"/>
          </a:xfrm>
          <a:prstGeom prst="roundRect">
            <a:avLst/>
          </a:prstGeom>
          <a:solidFill>
            <a:srgbClr val="FDFDFD"/>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prstClr val="black"/>
                </a:solidFill>
              </a:rPr>
              <a:t>Safe System of Work</a:t>
            </a:r>
          </a:p>
        </p:txBody>
      </p:sp>
      <p:sp>
        <p:nvSpPr>
          <p:cNvPr id="86" name="Rounded Rectangle 85"/>
          <p:cNvSpPr/>
          <p:nvPr/>
        </p:nvSpPr>
        <p:spPr>
          <a:xfrm>
            <a:off x="7196048" y="5868181"/>
            <a:ext cx="1671774" cy="300161"/>
          </a:xfrm>
          <a:prstGeom prst="roundRect">
            <a:avLst/>
          </a:prstGeom>
          <a:solidFill>
            <a:srgbClr val="FDFDFD"/>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prstClr val="black"/>
                </a:solidFill>
              </a:rPr>
              <a:t>PPE</a:t>
            </a:r>
          </a:p>
        </p:txBody>
      </p:sp>
      <p:sp>
        <p:nvSpPr>
          <p:cNvPr id="87" name="Rounded Rectangle 86"/>
          <p:cNvSpPr/>
          <p:nvPr/>
        </p:nvSpPr>
        <p:spPr>
          <a:xfrm>
            <a:off x="8928156" y="5866241"/>
            <a:ext cx="1665245" cy="297519"/>
          </a:xfrm>
          <a:prstGeom prst="roundRect">
            <a:avLst/>
          </a:prstGeom>
          <a:solidFill>
            <a:srgbClr val="FDFDFD"/>
          </a:solidFill>
          <a:ln>
            <a:solidFill>
              <a:schemeClr val="tx2">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prstClr val="black"/>
                </a:solidFill>
              </a:rPr>
              <a:t>Scientific Advice </a:t>
            </a:r>
          </a:p>
        </p:txBody>
      </p:sp>
      <p:sp>
        <p:nvSpPr>
          <p:cNvPr id="69" name="Rounded Rectangle 68"/>
          <p:cNvSpPr/>
          <p:nvPr/>
        </p:nvSpPr>
        <p:spPr>
          <a:xfrm>
            <a:off x="3663691" y="5099197"/>
            <a:ext cx="1740820" cy="378208"/>
          </a:xfrm>
          <a:prstGeom prst="roundRect">
            <a:avLst/>
          </a:prstGeom>
          <a:solidFill>
            <a:srgbClr val="ED7D31">
              <a:lumMod val="60000"/>
              <a:lumOff val="40000"/>
            </a:srgbClr>
          </a:solidFill>
          <a:ln w="12700" cap="flat" cmpd="sng" algn="ctr">
            <a:solidFill>
              <a:srgbClr val="44546A">
                <a:lumMod val="50000"/>
              </a:srgbClr>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r>
              <a:rPr lang="en-GB" sz="1350" b="1" kern="0" dirty="0">
                <a:solidFill>
                  <a:prstClr val="black">
                    <a:lumMod val="95000"/>
                    <a:lumOff val="5000"/>
                  </a:prstClr>
                </a:solidFill>
              </a:rPr>
              <a:t>Deceased </a:t>
            </a:r>
          </a:p>
          <a:p>
            <a:pPr algn="ctr" eaLnBrk="1" fontAlgn="auto" hangingPunct="1">
              <a:spcBef>
                <a:spcPts val="0"/>
              </a:spcBef>
              <a:spcAft>
                <a:spcPts val="0"/>
              </a:spcAft>
              <a:defRPr/>
            </a:pPr>
            <a:r>
              <a:rPr lang="en-GB" sz="1350" b="1" kern="0" dirty="0">
                <a:solidFill>
                  <a:prstClr val="black">
                    <a:lumMod val="95000"/>
                    <a:lumOff val="5000"/>
                  </a:prstClr>
                </a:solidFill>
              </a:rPr>
              <a:t>Management</a:t>
            </a:r>
          </a:p>
        </p:txBody>
      </p:sp>
      <p:sp>
        <p:nvSpPr>
          <p:cNvPr id="2" name="Right Arrow 1"/>
          <p:cNvSpPr/>
          <p:nvPr/>
        </p:nvSpPr>
        <p:spPr>
          <a:xfrm>
            <a:off x="1764713" y="942625"/>
            <a:ext cx="8816280" cy="61825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LEFT TO RIGHT</a:t>
            </a:r>
            <a:endParaRPr lang="en-GB" dirty="0">
              <a:solidFill>
                <a:schemeClr val="tx1"/>
              </a:solidFill>
            </a:endParaRPr>
          </a:p>
        </p:txBody>
      </p:sp>
      <p:sp>
        <p:nvSpPr>
          <p:cNvPr id="3" name="Down Arrow 2"/>
          <p:cNvSpPr/>
          <p:nvPr/>
        </p:nvSpPr>
        <p:spPr>
          <a:xfrm>
            <a:off x="55071" y="2267338"/>
            <a:ext cx="1956675" cy="359436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Top to Bottom</a:t>
            </a:r>
            <a:endParaRPr lang="en-GB" dirty="0">
              <a:solidFill>
                <a:schemeClr val="tx1"/>
              </a:solidFill>
            </a:endParaRPr>
          </a:p>
        </p:txBody>
      </p:sp>
    </p:spTree>
    <p:extLst>
      <p:ext uri="{BB962C8B-B14F-4D97-AF65-F5344CB8AC3E}">
        <p14:creationId xmlns:p14="http://schemas.microsoft.com/office/powerpoint/2010/main" val="297731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40904" y="169275"/>
            <a:ext cx="10972800" cy="1143000"/>
          </a:xfrm>
        </p:spPr>
        <p:txBody>
          <a:bodyPr/>
          <a:lstStyle/>
          <a:p>
            <a:pPr algn="l"/>
            <a:r>
              <a:rPr lang="en-US" altLang="en-US" b="1" dirty="0" smtClean="0"/>
              <a:t>Enabling the public to help themselves</a:t>
            </a:r>
          </a:p>
        </p:txBody>
      </p:sp>
      <p:sp>
        <p:nvSpPr>
          <p:cNvPr id="3075" name="Content Placeholder 2"/>
          <p:cNvSpPr>
            <a:spLocks noGrp="1"/>
          </p:cNvSpPr>
          <p:nvPr>
            <p:ph idx="1"/>
          </p:nvPr>
        </p:nvSpPr>
        <p:spPr>
          <a:xfrm>
            <a:off x="161492" y="4408463"/>
            <a:ext cx="11531624" cy="1972816"/>
          </a:xfrm>
        </p:spPr>
        <p:txBody>
          <a:bodyPr/>
          <a:lstStyle/>
          <a:p>
            <a:pPr lvl="1"/>
            <a:r>
              <a:rPr lang="en-US" altLang="en-US" dirty="0" smtClean="0"/>
              <a:t>What happens in those first few seconds, minutes, hours?</a:t>
            </a:r>
          </a:p>
          <a:p>
            <a:pPr lvl="1"/>
            <a:r>
              <a:rPr lang="en-US" altLang="en-US" dirty="0" smtClean="0"/>
              <a:t>What has been put in place before the incident?</a:t>
            </a:r>
          </a:p>
          <a:p>
            <a:pPr lvl="1"/>
            <a:r>
              <a:rPr lang="en-US" altLang="en-US" dirty="0" smtClean="0"/>
              <a:t>What can they do in the early moments of exposure?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1637581"/>
            <a:ext cx="1400012" cy="20934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1628801"/>
            <a:ext cx="1584176" cy="21021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936" y="1639797"/>
            <a:ext cx="2232248" cy="2091199"/>
          </a:xfrm>
          <a:prstGeom prst="rect">
            <a:avLst/>
          </a:prstGeom>
        </p:spPr>
      </p:pic>
      <p:sp>
        <p:nvSpPr>
          <p:cNvPr id="7" name="TextBox 6"/>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327448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3393"/>
            <a:ext cx="12204192" cy="686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474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5360" y="108086"/>
            <a:ext cx="11305256" cy="1143000"/>
          </a:xfrm>
        </p:spPr>
        <p:txBody>
          <a:bodyPr/>
          <a:lstStyle/>
          <a:p>
            <a:r>
              <a:rPr lang="en-US" altLang="en-US" b="1" dirty="0" smtClean="0"/>
              <a:t>Multi-agency communications principles</a:t>
            </a:r>
          </a:p>
        </p:txBody>
      </p:sp>
      <p:sp>
        <p:nvSpPr>
          <p:cNvPr id="8" name="TextBox 7"/>
          <p:cNvSpPr txBox="1"/>
          <p:nvPr/>
        </p:nvSpPr>
        <p:spPr>
          <a:xfrm>
            <a:off x="9552384" y="6309320"/>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pic>
        <p:nvPicPr>
          <p:cNvPr id="6" name="Picture 5">
            <a:extLst>
              <a:ext uri="{FF2B5EF4-FFF2-40B4-BE49-F238E27FC236}">
                <a16:creationId xmlns:a16="http://schemas.microsoft.com/office/drawing/2014/main" xmlns="" id="{44A2AEBD-8E26-5449-845E-4C78D26D52C2}"/>
              </a:ext>
            </a:extLst>
          </p:cNvPr>
          <p:cNvPicPr>
            <a:picLocks noChangeAspect="1"/>
          </p:cNvPicPr>
          <p:nvPr/>
        </p:nvPicPr>
        <p:blipFill>
          <a:blip r:embed="rId3"/>
          <a:stretch>
            <a:fillRect/>
          </a:stretch>
        </p:blipFill>
        <p:spPr>
          <a:xfrm>
            <a:off x="1199456" y="1772816"/>
            <a:ext cx="1545654" cy="3483163"/>
          </a:xfrm>
          <a:prstGeom prst="rect">
            <a:avLst/>
          </a:prstGeom>
        </p:spPr>
      </p:pic>
      <p:pic>
        <p:nvPicPr>
          <p:cNvPr id="9" name="Picture 8">
            <a:extLst>
              <a:ext uri="{FF2B5EF4-FFF2-40B4-BE49-F238E27FC236}">
                <a16:creationId xmlns:a16="http://schemas.microsoft.com/office/drawing/2014/main" xmlns="" id="{D3623BBC-3942-2048-AFCE-2402B147815E}"/>
              </a:ext>
            </a:extLst>
          </p:cNvPr>
          <p:cNvPicPr>
            <a:picLocks noChangeAspect="1"/>
          </p:cNvPicPr>
          <p:nvPr/>
        </p:nvPicPr>
        <p:blipFill>
          <a:blip r:embed="rId4"/>
          <a:stretch>
            <a:fillRect/>
          </a:stretch>
        </p:blipFill>
        <p:spPr>
          <a:xfrm>
            <a:off x="3287688" y="1854514"/>
            <a:ext cx="1711706" cy="3401465"/>
          </a:xfrm>
          <a:prstGeom prst="rect">
            <a:avLst/>
          </a:prstGeom>
        </p:spPr>
      </p:pic>
      <p:pic>
        <p:nvPicPr>
          <p:cNvPr id="10" name="Picture 9">
            <a:extLst>
              <a:ext uri="{FF2B5EF4-FFF2-40B4-BE49-F238E27FC236}">
                <a16:creationId xmlns:a16="http://schemas.microsoft.com/office/drawing/2014/main" xmlns="" id="{E5FECC22-8B43-6E48-9B9C-AA7F495EF70E}"/>
              </a:ext>
            </a:extLst>
          </p:cNvPr>
          <p:cNvPicPr>
            <a:picLocks noChangeAspect="1"/>
          </p:cNvPicPr>
          <p:nvPr/>
        </p:nvPicPr>
        <p:blipFill>
          <a:blip r:embed="rId5"/>
          <a:stretch>
            <a:fillRect/>
          </a:stretch>
        </p:blipFill>
        <p:spPr>
          <a:xfrm>
            <a:off x="5541972" y="1863213"/>
            <a:ext cx="1819690" cy="3376293"/>
          </a:xfrm>
          <a:prstGeom prst="rect">
            <a:avLst/>
          </a:prstGeom>
        </p:spPr>
      </p:pic>
      <p:sp>
        <p:nvSpPr>
          <p:cNvPr id="11" name="Title 1"/>
          <p:cNvSpPr txBox="1">
            <a:spLocks/>
          </p:cNvSpPr>
          <p:nvPr/>
        </p:nvSpPr>
        <p:spPr bwMode="auto">
          <a:xfrm>
            <a:off x="7752184" y="2979859"/>
            <a:ext cx="402406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003F76"/>
                </a:solidFill>
                <a:latin typeface="+mj-lt"/>
                <a:ea typeface="+mj-ea"/>
                <a:cs typeface="+mj-cs"/>
              </a:defRPr>
            </a:lvl1pPr>
            <a:lvl2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9pPr>
          </a:lstStyle>
          <a:p>
            <a:r>
              <a:rPr lang="en-US" altLang="en-US" sz="4000" dirty="0" smtClean="0"/>
              <a:t>Who do the public trust most?</a:t>
            </a:r>
          </a:p>
        </p:txBody>
      </p:sp>
    </p:spTree>
    <p:extLst>
      <p:ext uri="{BB962C8B-B14F-4D97-AF65-F5344CB8AC3E}">
        <p14:creationId xmlns:p14="http://schemas.microsoft.com/office/powerpoint/2010/main" val="3636469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2752" y="232965"/>
            <a:ext cx="13296800" cy="1143000"/>
          </a:xfrm>
        </p:spPr>
        <p:txBody>
          <a:bodyPr/>
          <a:lstStyle/>
          <a:p>
            <a:r>
              <a:rPr lang="en-US" altLang="en-US" b="1" dirty="0" smtClean="0"/>
              <a:t>Consistent messaging from earliest point </a:t>
            </a:r>
          </a:p>
        </p:txBody>
      </p:sp>
      <p:sp>
        <p:nvSpPr>
          <p:cNvPr id="8" name="TextBox 7"/>
          <p:cNvSpPr txBox="1"/>
          <p:nvPr/>
        </p:nvSpPr>
        <p:spPr>
          <a:xfrm>
            <a:off x="9552384" y="6309320"/>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
        <p:nvSpPr>
          <p:cNvPr id="11" name="Title 1"/>
          <p:cNvSpPr txBox="1">
            <a:spLocks/>
          </p:cNvSpPr>
          <p:nvPr/>
        </p:nvSpPr>
        <p:spPr bwMode="auto">
          <a:xfrm>
            <a:off x="263352" y="2036920"/>
            <a:ext cx="29329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003F76"/>
                </a:solidFill>
                <a:latin typeface="+mj-lt"/>
                <a:ea typeface="+mj-ea"/>
                <a:cs typeface="+mj-cs"/>
              </a:defRPr>
            </a:lvl1pPr>
            <a:lvl2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9pPr>
          </a:lstStyle>
          <a:p>
            <a:r>
              <a:rPr lang="en-US" altLang="en-US" sz="4000" dirty="0" smtClean="0"/>
              <a:t>You’re fine…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1375965"/>
            <a:ext cx="8452919" cy="4750910"/>
          </a:xfrm>
          <a:prstGeom prst="rect">
            <a:avLst/>
          </a:prstGeom>
        </p:spPr>
      </p:pic>
    </p:spTree>
    <p:extLst>
      <p:ext uri="{BB962C8B-B14F-4D97-AF65-F5344CB8AC3E}">
        <p14:creationId xmlns:p14="http://schemas.microsoft.com/office/powerpoint/2010/main" val="1988777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6768" y="178592"/>
            <a:ext cx="8229600" cy="1143000"/>
          </a:xfrm>
        </p:spPr>
        <p:txBody>
          <a:bodyPr/>
          <a:lstStyle/>
          <a:p>
            <a:r>
              <a:rPr lang="en-US" altLang="en-US" b="1" dirty="0" smtClean="0"/>
              <a:t>What is important? </a:t>
            </a:r>
          </a:p>
        </p:txBody>
      </p:sp>
      <p:sp>
        <p:nvSpPr>
          <p:cNvPr id="7" name="Content Placeholder 2"/>
          <p:cNvSpPr txBox="1">
            <a:spLocks/>
          </p:cNvSpPr>
          <p:nvPr/>
        </p:nvSpPr>
        <p:spPr bwMode="auto">
          <a:xfrm>
            <a:off x="-384720" y="1196752"/>
            <a:ext cx="1203831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rgbClr val="003F7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F7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F7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F7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F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altLang="en-US" sz="2800" b="1" dirty="0" smtClean="0"/>
              <a:t>Adaptable response models, shared across the emergency services</a:t>
            </a:r>
          </a:p>
          <a:p>
            <a:pPr lvl="2"/>
            <a:r>
              <a:rPr lang="en-US" altLang="en-US" sz="2800" b="1" dirty="0" smtClean="0"/>
              <a:t>Consistent, flexible communication strategy</a:t>
            </a:r>
          </a:p>
          <a:p>
            <a:pPr lvl="2"/>
            <a:r>
              <a:rPr lang="en-US" altLang="en-US" sz="2800" b="1" dirty="0" smtClean="0"/>
              <a:t>Strong relationships with health agencies</a:t>
            </a:r>
          </a:p>
          <a:p>
            <a:pPr lvl="2"/>
            <a:r>
              <a:rPr lang="en-US" altLang="en-US" sz="2800" b="1" dirty="0" smtClean="0"/>
              <a:t>Operational interoperability </a:t>
            </a:r>
            <a:r>
              <a:rPr lang="en-US" altLang="en-US" sz="2800" dirty="0"/>
              <a:t>with health, military, UKIC and counter terrorism network</a:t>
            </a:r>
          </a:p>
          <a:p>
            <a:pPr lvl="2"/>
            <a:r>
              <a:rPr lang="en-US" altLang="en-US" sz="2800" b="1" dirty="0" smtClean="0"/>
              <a:t>Partnering </a:t>
            </a:r>
            <a:r>
              <a:rPr lang="en-US" altLang="en-US" sz="2800" b="1" dirty="0"/>
              <a:t>with communities</a:t>
            </a:r>
            <a:r>
              <a:rPr lang="en-US" altLang="en-US" sz="2800" dirty="0"/>
              <a:t>, improving multi-agency planning across local government </a:t>
            </a:r>
          </a:p>
          <a:p>
            <a:pPr lvl="2"/>
            <a:r>
              <a:rPr lang="en-US" altLang="en-US" sz="2800" b="1" dirty="0" smtClean="0"/>
              <a:t>Continuous testing and exercising </a:t>
            </a:r>
            <a:r>
              <a:rPr lang="en-US" altLang="en-US" sz="2800" dirty="0" smtClean="0"/>
              <a:t>across agencies</a:t>
            </a:r>
            <a:endParaRPr lang="en-US" altLang="en-US" sz="2800" b="1" dirty="0"/>
          </a:p>
          <a:p>
            <a:pPr lvl="2"/>
            <a:r>
              <a:rPr lang="en-US" altLang="en-US" sz="2800" b="1" dirty="0"/>
              <a:t>Industry partnerships</a:t>
            </a:r>
            <a:r>
              <a:rPr lang="en-US" altLang="en-US" sz="2800" dirty="0"/>
              <a:t>, working together to develop technological solutions to mitigate the </a:t>
            </a:r>
            <a:r>
              <a:rPr lang="en-US" altLang="en-US" sz="2800" dirty="0" smtClean="0"/>
              <a:t>threat</a:t>
            </a:r>
            <a:endParaRPr lang="en-US" altLang="en-US" sz="2800" dirty="0"/>
          </a:p>
        </p:txBody>
      </p:sp>
      <p:sp>
        <p:nvSpPr>
          <p:cNvPr id="8" name="TextBox 7"/>
          <p:cNvSpPr txBox="1"/>
          <p:nvPr/>
        </p:nvSpPr>
        <p:spPr>
          <a:xfrm>
            <a:off x="9552384" y="6309320"/>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1272711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97" y="5795963"/>
            <a:ext cx="2114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8688288" y="5517232"/>
            <a:ext cx="2664296" cy="1085379"/>
            <a:chOff x="6516688" y="5718175"/>
            <a:chExt cx="2447925" cy="1000125"/>
          </a:xfrm>
        </p:grpSpPr>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5916613"/>
              <a:ext cx="16557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150" y="5718175"/>
              <a:ext cx="6524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036" y="348106"/>
            <a:ext cx="3656062" cy="520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292977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Emergency response to an infectious disease outbreak</a:t>
            </a:r>
            <a:endParaRPr lang="en-GB" b="1" dirty="0"/>
          </a:p>
        </p:txBody>
      </p:sp>
      <p:sp>
        <p:nvSpPr>
          <p:cNvPr id="3" name="Content Placeholder 2"/>
          <p:cNvSpPr>
            <a:spLocks noGrp="1"/>
          </p:cNvSpPr>
          <p:nvPr>
            <p:ph idx="1"/>
          </p:nvPr>
        </p:nvSpPr>
        <p:spPr>
          <a:xfrm>
            <a:off x="609600" y="1689450"/>
            <a:ext cx="10742984" cy="4525963"/>
          </a:xfrm>
        </p:spPr>
        <p:txBody>
          <a:bodyPr/>
          <a:lstStyle/>
          <a:p>
            <a:pPr marL="0" lvl="0" indent="0">
              <a:buNone/>
            </a:pPr>
            <a:endParaRPr lang="en-GB" sz="2800" dirty="0" smtClean="0"/>
          </a:p>
          <a:p>
            <a:pPr marL="0" lvl="0" indent="0">
              <a:buNone/>
            </a:pPr>
            <a:r>
              <a:rPr lang="en-GB" sz="2800" dirty="0" smtClean="0"/>
              <a:t>UK </a:t>
            </a:r>
            <a:r>
              <a:rPr lang="en-GB" sz="2800" dirty="0"/>
              <a:t>operational principles for responding to a CBRN attack may be helpful for: </a:t>
            </a:r>
            <a:endParaRPr lang="en-GB" sz="2800" dirty="0" smtClean="0"/>
          </a:p>
          <a:p>
            <a:pPr marL="0" lvl="0" indent="0">
              <a:buNone/>
            </a:pPr>
            <a:endParaRPr lang="en-GB" sz="2800" dirty="0"/>
          </a:p>
          <a:p>
            <a:pPr lvl="1"/>
            <a:r>
              <a:rPr lang="en-GB" dirty="0"/>
              <a:t>O</a:t>
            </a:r>
            <a:r>
              <a:rPr lang="en-GB" dirty="0" smtClean="0"/>
              <a:t>ther </a:t>
            </a:r>
            <a:r>
              <a:rPr lang="en-GB" dirty="0"/>
              <a:t>states parties in building their own national capacities</a:t>
            </a:r>
          </a:p>
          <a:p>
            <a:pPr lvl="1"/>
            <a:r>
              <a:rPr lang="en-GB" dirty="0"/>
              <a:t>Helping to shape an international response under Article VII</a:t>
            </a:r>
          </a:p>
          <a:p>
            <a:pPr marL="0" indent="0">
              <a:buNone/>
              <a:defRPr/>
            </a:pPr>
            <a:endParaRPr lang="en-GB" sz="2800" dirty="0" smtClean="0"/>
          </a:p>
        </p:txBody>
      </p:sp>
      <p:sp>
        <p:nvSpPr>
          <p:cNvPr id="6" name="TextBox 5"/>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4118622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GB" altLang="en-US" b="1" dirty="0" smtClean="0"/>
              <a:t>National CBRN Centre - Who are we?</a:t>
            </a:r>
            <a:endParaRPr lang="en-GB" altLang="en-US" b="1" dirty="0" smtClean="0"/>
          </a:p>
        </p:txBody>
      </p:sp>
      <p:sp>
        <p:nvSpPr>
          <p:cNvPr id="14339" name="Content Placeholder 2"/>
          <p:cNvSpPr>
            <a:spLocks noGrp="1"/>
          </p:cNvSpPr>
          <p:nvPr>
            <p:ph idx="1"/>
          </p:nvPr>
        </p:nvSpPr>
        <p:spPr>
          <a:xfrm>
            <a:off x="609600" y="1394905"/>
            <a:ext cx="10972800" cy="4525963"/>
          </a:xfrm>
        </p:spPr>
        <p:txBody>
          <a:bodyPr/>
          <a:lstStyle/>
          <a:p>
            <a:pPr marL="0" indent="0">
              <a:buNone/>
            </a:pPr>
            <a:r>
              <a:rPr lang="en-GB" altLang="en-US" sz="2800" dirty="0" smtClean="0"/>
              <a:t>Chief officers </a:t>
            </a:r>
            <a:r>
              <a:rPr lang="en-GB" altLang="en-US" sz="2800" dirty="0"/>
              <a:t>from the police, fire and ambulance services lead our strategy in partnership with Counter Terrorism Policing, military and government. </a:t>
            </a:r>
            <a:endParaRPr lang="en-GB" altLang="en-US" sz="2800" dirty="0" smtClean="0"/>
          </a:p>
          <a:p>
            <a:pPr marL="0" indent="0">
              <a:buNone/>
            </a:pPr>
            <a:endParaRPr lang="en-GB" altLang="en-US" sz="2800" dirty="0"/>
          </a:p>
          <a:p>
            <a:pPr marL="0" indent="0">
              <a:buNone/>
            </a:pPr>
            <a:r>
              <a:rPr lang="en-GB" altLang="en-US" sz="2800" dirty="0" smtClean="0"/>
              <a:t>We work </a:t>
            </a:r>
            <a:r>
              <a:rPr lang="en-GB" altLang="en-US" sz="2800" dirty="0"/>
              <a:t>together to support, strengthen and assure a resilient CBRN capability for the UK.</a:t>
            </a:r>
          </a:p>
          <a:p>
            <a:pPr marL="0" indent="0">
              <a:buNone/>
            </a:pPr>
            <a:endParaRPr lang="en-GB" altLang="en-US" sz="2400" dirty="0"/>
          </a:p>
          <a:p>
            <a:pPr marL="0" indent="0">
              <a:buNone/>
            </a:pPr>
            <a:endParaRPr lang="en-GB" altLang="en-US" sz="2000" dirty="0"/>
          </a:p>
          <a:p>
            <a:pPr marL="0" indent="0" algn="ctr">
              <a:buNone/>
            </a:pPr>
            <a:endParaRPr lang="en-GB" altLang="en-US" dirty="0" smtClean="0"/>
          </a:p>
        </p:txBody>
      </p:sp>
      <p:sp>
        <p:nvSpPr>
          <p:cNvPr id="9" name="TextBox 8"/>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pic>
        <p:nvPicPr>
          <p:cNvPr id="10" name="Picture 2" descr="\\wmpad\lh\Share_CTU\Share_CTU_CBRN\Communications\GRAPHIC ICONS\Blue Icons\Icons-P654\radio-active-icon-P6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653" y="4798423"/>
            <a:ext cx="1131384" cy="10598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wmpad\lh\Share_CTU\Share_CTU_CBRN\Communications\GRAPHIC ICONS\Blue Icons\Icons-P654\poison-icon-P65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0391" y="4582949"/>
            <a:ext cx="885848" cy="13245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mpad\lh\Share_CTU\Share_CTU_CBRN\Communications\GRAPHIC ICONS\Blue Icons\Icons-P654\chemical-barrel-icon-P6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4622" y="4689483"/>
            <a:ext cx="885030" cy="11744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wmpad\lh\Share_CTU\Share_CTU_CBRN\Communications\GRAPHIC ICONS\Blue Icons\Icons-P654\explosives-icon-P65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352" y="4873314"/>
            <a:ext cx="1131176" cy="95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2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63841" y="2708920"/>
            <a:ext cx="2581250" cy="936104"/>
          </a:xfrm>
          <a:prstGeom prst="rect">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NATIONAL CBRN LEADS</a:t>
            </a:r>
          </a:p>
          <a:p>
            <a:pPr algn="ctr"/>
            <a:r>
              <a:rPr lang="en-GB" sz="1200" dirty="0">
                <a:solidFill>
                  <a:schemeClr val="bg1"/>
                </a:solidFill>
              </a:rPr>
              <a:t>(POLICE/FIRE/AMBULANCE)</a:t>
            </a:r>
          </a:p>
        </p:txBody>
      </p:sp>
      <p:sp>
        <p:nvSpPr>
          <p:cNvPr id="7" name="Rectangle 6"/>
          <p:cNvSpPr/>
          <p:nvPr/>
        </p:nvSpPr>
        <p:spPr>
          <a:xfrm>
            <a:off x="6163841" y="4725144"/>
            <a:ext cx="2581250" cy="936104"/>
          </a:xfrm>
          <a:prstGeom prst="rect">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EMERGENCY SERVICES</a:t>
            </a:r>
            <a:endParaRPr lang="en-GB" dirty="0">
              <a:solidFill>
                <a:schemeClr val="bg1"/>
              </a:solidFill>
            </a:endParaRPr>
          </a:p>
        </p:txBody>
      </p:sp>
      <p:sp>
        <p:nvSpPr>
          <p:cNvPr id="4" name="Rectangle 3"/>
          <p:cNvSpPr/>
          <p:nvPr/>
        </p:nvSpPr>
        <p:spPr>
          <a:xfrm>
            <a:off x="3530005" y="3933056"/>
            <a:ext cx="5215086" cy="504056"/>
          </a:xfrm>
          <a:prstGeom prst="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NATIONAL CBRN CENTRE</a:t>
            </a:r>
            <a:endParaRPr lang="en-GB" dirty="0">
              <a:solidFill>
                <a:schemeClr val="bg1"/>
              </a:solidFill>
            </a:endParaRPr>
          </a:p>
        </p:txBody>
      </p:sp>
      <p:sp>
        <p:nvSpPr>
          <p:cNvPr id="9" name="Rectangle 8"/>
          <p:cNvSpPr/>
          <p:nvPr/>
        </p:nvSpPr>
        <p:spPr>
          <a:xfrm>
            <a:off x="3530005" y="2708920"/>
            <a:ext cx="2550790" cy="936104"/>
          </a:xfrm>
          <a:prstGeom prst="rect">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COUNTER TERRORISM POLICING</a:t>
            </a:r>
            <a:endParaRPr lang="en-GB" dirty="0">
              <a:solidFill>
                <a:schemeClr val="bg1"/>
              </a:solidFill>
            </a:endParaRPr>
          </a:p>
        </p:txBody>
      </p:sp>
      <p:sp>
        <p:nvSpPr>
          <p:cNvPr id="11" name="Rectangle 10"/>
          <p:cNvSpPr/>
          <p:nvPr/>
        </p:nvSpPr>
        <p:spPr>
          <a:xfrm>
            <a:off x="3530005" y="1484784"/>
            <a:ext cx="5215086" cy="936104"/>
          </a:xfrm>
          <a:prstGeom prst="rect">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UK GOVERNMENT – CONTEST STRATEGY</a:t>
            </a:r>
            <a:endParaRPr lang="en-GB" dirty="0">
              <a:solidFill>
                <a:schemeClr val="bg1"/>
              </a:solidFill>
            </a:endParaRPr>
          </a:p>
        </p:txBody>
      </p:sp>
      <p:sp>
        <p:nvSpPr>
          <p:cNvPr id="13" name="Down Arrow 12"/>
          <p:cNvSpPr/>
          <p:nvPr/>
        </p:nvSpPr>
        <p:spPr>
          <a:xfrm>
            <a:off x="6023992" y="2420888"/>
            <a:ext cx="216024" cy="216024"/>
          </a:xfrm>
          <a:prstGeom prst="downArrow">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Down Arrow 15"/>
          <p:cNvSpPr/>
          <p:nvPr/>
        </p:nvSpPr>
        <p:spPr>
          <a:xfrm>
            <a:off x="7346454" y="3652639"/>
            <a:ext cx="216024" cy="216024"/>
          </a:xfrm>
          <a:prstGeom prst="downArrow">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Down Arrow 16"/>
          <p:cNvSpPr/>
          <p:nvPr/>
        </p:nvSpPr>
        <p:spPr>
          <a:xfrm>
            <a:off x="4697388" y="3645024"/>
            <a:ext cx="216024" cy="216024"/>
          </a:xfrm>
          <a:prstGeom prst="downArrow">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Down Arrow 17"/>
          <p:cNvSpPr/>
          <p:nvPr/>
        </p:nvSpPr>
        <p:spPr>
          <a:xfrm>
            <a:off x="6023992" y="4437112"/>
            <a:ext cx="216024" cy="216024"/>
          </a:xfrm>
          <a:prstGeom prst="downArrow">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p:cNvSpPr/>
          <p:nvPr/>
        </p:nvSpPr>
        <p:spPr>
          <a:xfrm>
            <a:off x="3514750" y="4725144"/>
            <a:ext cx="2581250" cy="936104"/>
          </a:xfrm>
          <a:prstGeom prst="rect">
            <a:avLst/>
          </a:prstGeom>
          <a:solidFill>
            <a:srgbClr val="003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COUNTER TERRORISM NETWORK</a:t>
            </a:r>
            <a:endParaRPr lang="en-GB" dirty="0">
              <a:solidFill>
                <a:schemeClr val="bg1"/>
              </a:solidFill>
            </a:endParaRPr>
          </a:p>
        </p:txBody>
      </p:sp>
      <p:sp>
        <p:nvSpPr>
          <p:cNvPr id="14" name="Title 1"/>
          <p:cNvSpPr>
            <a:spLocks noGrp="1"/>
          </p:cNvSpPr>
          <p:nvPr>
            <p:ph type="title"/>
          </p:nvPr>
        </p:nvSpPr>
        <p:spPr>
          <a:xfrm>
            <a:off x="609600" y="274638"/>
            <a:ext cx="10972800" cy="1143000"/>
          </a:xfrm>
        </p:spPr>
        <p:txBody>
          <a:bodyPr/>
          <a:lstStyle/>
          <a:p>
            <a:pPr algn="l"/>
            <a:r>
              <a:rPr lang="en-GB" altLang="en-US" b="1" dirty="0" smtClean="0"/>
              <a:t>Governance - National CBRN Strategy</a:t>
            </a:r>
          </a:p>
        </p:txBody>
      </p:sp>
      <p:sp>
        <p:nvSpPr>
          <p:cNvPr id="15" name="TextBox 14"/>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38433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91" y="1436977"/>
            <a:ext cx="11175032" cy="4525963"/>
          </a:xfrm>
        </p:spPr>
        <p:txBody>
          <a:bodyPr/>
          <a:lstStyle/>
          <a:p>
            <a:pPr marL="0" indent="0">
              <a:buNone/>
              <a:defRPr/>
            </a:pPr>
            <a:r>
              <a:rPr lang="en-GB" sz="2800" dirty="0" smtClean="0"/>
              <a:t>There will be a different priorities and considerations for the response should it be:</a:t>
            </a:r>
          </a:p>
          <a:p>
            <a:pPr marL="0" indent="0">
              <a:buNone/>
              <a:defRPr/>
            </a:pPr>
            <a:endParaRPr lang="en-GB" sz="2800" dirty="0" smtClean="0"/>
          </a:p>
          <a:p>
            <a:pPr marL="514350" indent="-514350">
              <a:buFont typeface="+mj-lt"/>
              <a:buAutoNum type="arabicPeriod"/>
              <a:defRPr/>
            </a:pPr>
            <a:r>
              <a:rPr lang="en-GB" sz="2800" dirty="0" smtClean="0"/>
              <a:t>An overt, deliberate release of an infectious biological agent</a:t>
            </a:r>
          </a:p>
          <a:p>
            <a:pPr marL="514350" indent="-514350">
              <a:buFont typeface="+mj-lt"/>
              <a:buAutoNum type="arabicPeriod"/>
              <a:defRPr/>
            </a:pPr>
            <a:r>
              <a:rPr lang="en-GB" sz="2800" dirty="0" smtClean="0"/>
              <a:t>A suspected covert release or natural outbreak</a:t>
            </a:r>
            <a:endParaRPr lang="en-GB" sz="2800" dirty="0"/>
          </a:p>
        </p:txBody>
      </p:sp>
      <p:sp>
        <p:nvSpPr>
          <p:cNvPr id="6" name="TextBox 5"/>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
        <p:nvSpPr>
          <p:cNvPr id="8" name="Rectangle 3"/>
          <p:cNvSpPr txBox="1">
            <a:spLocks noChangeArrowheads="1"/>
          </p:cNvSpPr>
          <p:nvPr/>
        </p:nvSpPr>
        <p:spPr bwMode="auto">
          <a:xfrm>
            <a:off x="618891" y="358257"/>
            <a:ext cx="11358766"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03F7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F76"/>
                </a:solidFill>
                <a:latin typeface="+mn-lt"/>
                <a:cs typeface="+mn-cs"/>
              </a:defRPr>
            </a:lvl2pPr>
            <a:lvl3pPr marL="1143000" indent="-228600" algn="l" rtl="0" eaLnBrk="0" fontAlgn="base" hangingPunct="0">
              <a:spcBef>
                <a:spcPct val="20000"/>
              </a:spcBef>
              <a:spcAft>
                <a:spcPct val="0"/>
              </a:spcAft>
              <a:buChar char="•"/>
              <a:defRPr sz="2400">
                <a:solidFill>
                  <a:srgbClr val="003F76"/>
                </a:solidFill>
                <a:latin typeface="+mn-lt"/>
                <a:cs typeface="+mn-cs"/>
              </a:defRPr>
            </a:lvl3pPr>
            <a:lvl4pPr marL="1600200" indent="-228600" algn="l" rtl="0" eaLnBrk="0" fontAlgn="base" hangingPunct="0">
              <a:spcBef>
                <a:spcPct val="20000"/>
              </a:spcBef>
              <a:spcAft>
                <a:spcPct val="0"/>
              </a:spcAft>
              <a:buChar char="–"/>
              <a:defRPr sz="2000">
                <a:solidFill>
                  <a:srgbClr val="003F76"/>
                </a:solidFill>
                <a:latin typeface="+mn-lt"/>
                <a:cs typeface="+mn-cs"/>
              </a:defRPr>
            </a:lvl4pPr>
            <a:lvl5pPr marL="2057400" indent="-228600" algn="l" rtl="0" eaLnBrk="0" fontAlgn="base" hangingPunct="0">
              <a:spcBef>
                <a:spcPct val="20000"/>
              </a:spcBef>
              <a:spcAft>
                <a:spcPct val="0"/>
              </a:spcAft>
              <a:buChar char="»"/>
              <a:defRPr sz="2000">
                <a:solidFill>
                  <a:srgbClr val="003F76"/>
                </a:solidFill>
                <a:latin typeface="+mn-lt"/>
                <a:cs typeface="+mn-cs"/>
              </a:defRPr>
            </a:lvl5pPr>
            <a:lvl6pPr marL="2514600" indent="-228600" algn="l" rtl="0" fontAlgn="base">
              <a:spcBef>
                <a:spcPct val="20000"/>
              </a:spcBef>
              <a:spcAft>
                <a:spcPct val="0"/>
              </a:spcAft>
              <a:buChar char="»"/>
              <a:defRPr sz="2000">
                <a:solidFill>
                  <a:srgbClr val="003F76"/>
                </a:solidFill>
                <a:latin typeface="+mn-lt"/>
                <a:cs typeface="+mn-cs"/>
              </a:defRPr>
            </a:lvl6pPr>
            <a:lvl7pPr marL="2971800" indent="-228600" algn="l" rtl="0" fontAlgn="base">
              <a:spcBef>
                <a:spcPct val="20000"/>
              </a:spcBef>
              <a:spcAft>
                <a:spcPct val="0"/>
              </a:spcAft>
              <a:buChar char="»"/>
              <a:defRPr sz="2000">
                <a:solidFill>
                  <a:srgbClr val="003F76"/>
                </a:solidFill>
                <a:latin typeface="+mn-lt"/>
                <a:cs typeface="+mn-cs"/>
              </a:defRPr>
            </a:lvl7pPr>
            <a:lvl8pPr marL="3429000" indent="-228600" algn="l" rtl="0" fontAlgn="base">
              <a:spcBef>
                <a:spcPct val="20000"/>
              </a:spcBef>
              <a:spcAft>
                <a:spcPct val="0"/>
              </a:spcAft>
              <a:buChar char="»"/>
              <a:defRPr sz="2000">
                <a:solidFill>
                  <a:srgbClr val="003F76"/>
                </a:solidFill>
                <a:latin typeface="+mn-lt"/>
                <a:cs typeface="+mn-cs"/>
              </a:defRPr>
            </a:lvl8pPr>
            <a:lvl9pPr marL="3886200" indent="-228600" algn="l" rtl="0" fontAlgn="base">
              <a:spcBef>
                <a:spcPct val="20000"/>
              </a:spcBef>
              <a:spcAft>
                <a:spcPct val="0"/>
              </a:spcAft>
              <a:buChar char="»"/>
              <a:defRPr sz="2000">
                <a:solidFill>
                  <a:srgbClr val="003F76"/>
                </a:solidFill>
                <a:latin typeface="+mn-lt"/>
                <a:cs typeface="+mn-cs"/>
              </a:defRPr>
            </a:lvl9pPr>
          </a:lstStyle>
          <a:p>
            <a:pPr marL="0" indent="0" eaLnBrk="1" hangingPunct="1">
              <a:buNone/>
              <a:defRPr/>
            </a:pPr>
            <a:r>
              <a:rPr lang="en-US" altLang="en-US" sz="4400" b="1" kern="0" dirty="0" smtClean="0"/>
              <a:t>UK approach to a CBRN incident</a:t>
            </a:r>
            <a:endParaRPr lang="en-US" altLang="en-US" sz="4400" b="1" kern="0" dirty="0"/>
          </a:p>
        </p:txBody>
      </p:sp>
    </p:spTree>
    <p:extLst>
      <p:ext uri="{BB962C8B-B14F-4D97-AF65-F5344CB8AC3E}">
        <p14:creationId xmlns:p14="http://schemas.microsoft.com/office/powerpoint/2010/main" val="1953341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5360" y="116632"/>
            <a:ext cx="10972800" cy="1143000"/>
          </a:xfrm>
        </p:spPr>
        <p:txBody>
          <a:bodyPr/>
          <a:lstStyle/>
          <a:p>
            <a:pPr algn="l"/>
            <a:r>
              <a:rPr lang="en-US" altLang="en-US" b="1" dirty="0" smtClean="0"/>
              <a:t>UK specialist CBRN response</a:t>
            </a:r>
          </a:p>
        </p:txBody>
      </p:sp>
      <p:sp>
        <p:nvSpPr>
          <p:cNvPr id="3075" name="Content Placeholder 2"/>
          <p:cNvSpPr>
            <a:spLocks noGrp="1"/>
          </p:cNvSpPr>
          <p:nvPr>
            <p:ph idx="1"/>
          </p:nvPr>
        </p:nvSpPr>
        <p:spPr>
          <a:xfrm>
            <a:off x="-49360" y="1467872"/>
            <a:ext cx="12241360" cy="4525963"/>
          </a:xfrm>
        </p:spPr>
        <p:txBody>
          <a:bodyPr/>
          <a:lstStyle/>
          <a:p>
            <a:pPr lvl="1"/>
            <a:r>
              <a:rPr lang="en-US" altLang="en-US" dirty="0" smtClean="0"/>
              <a:t>Tiered framework – national, regional to local</a:t>
            </a:r>
          </a:p>
          <a:p>
            <a:pPr lvl="1"/>
            <a:r>
              <a:rPr lang="en-US" altLang="en-US" dirty="0" smtClean="0"/>
              <a:t>Operational advice and support</a:t>
            </a:r>
          </a:p>
          <a:p>
            <a:pPr lvl="1"/>
            <a:r>
              <a:rPr lang="en-US" altLang="en-US" dirty="0" smtClean="0"/>
              <a:t>Tested, exercised specialists with robust training</a:t>
            </a:r>
          </a:p>
          <a:p>
            <a:pPr lvl="1"/>
            <a:r>
              <a:rPr lang="en-US" altLang="en-US" dirty="0" smtClean="0"/>
              <a:t>Personal protective equipment designed to the highest global standards</a:t>
            </a:r>
          </a:p>
          <a:p>
            <a:pPr lvl="1"/>
            <a:r>
              <a:rPr lang="en-US" altLang="en-US" dirty="0" smtClean="0"/>
              <a:t>Operational multi-agency response</a:t>
            </a:r>
          </a:p>
          <a:p>
            <a:pPr lvl="1"/>
            <a:r>
              <a:rPr lang="en-US" altLang="en-US" dirty="0" smtClean="0"/>
              <a:t>Support from world-leading science </a:t>
            </a:r>
            <a:r>
              <a:rPr lang="en-US" altLang="en-US" dirty="0" err="1" smtClean="0"/>
              <a:t>reachback</a:t>
            </a:r>
            <a:endParaRPr lang="en-US" altLang="en-US" dirty="0" smtClean="0"/>
          </a:p>
        </p:txBody>
      </p:sp>
      <p:sp>
        <p:nvSpPr>
          <p:cNvPr id="4" name="TextBox 3"/>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137849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995532" y="1889527"/>
            <a:ext cx="890726" cy="3646255"/>
          </a:xfrm>
          <a:prstGeom prst="roundRect">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b="1" dirty="0">
                <a:solidFill>
                  <a:srgbClr val="000000"/>
                </a:solidFill>
                <a:effectLst>
                  <a:outerShdw blurRad="38100" dist="38100" dir="2700000" algn="tl">
                    <a:srgbClr val="000000">
                      <a:alpha val="43137"/>
                    </a:srgbClr>
                  </a:outerShdw>
                </a:effectLst>
              </a:rPr>
              <a:t>S</a:t>
            </a:r>
          </a:p>
          <a:p>
            <a:pPr algn="ctr">
              <a:defRPr/>
            </a:pPr>
            <a:r>
              <a:rPr lang="en-GB" sz="3000" b="1" dirty="0">
                <a:solidFill>
                  <a:srgbClr val="000000"/>
                </a:solidFill>
                <a:effectLst>
                  <a:outerShdw blurRad="38100" dist="38100" dir="2700000" algn="tl">
                    <a:srgbClr val="000000">
                      <a:alpha val="43137"/>
                    </a:srgbClr>
                  </a:outerShdw>
                </a:effectLst>
              </a:rPr>
              <a:t>T</a:t>
            </a:r>
          </a:p>
          <a:p>
            <a:pPr algn="ctr">
              <a:defRPr/>
            </a:pPr>
            <a:r>
              <a:rPr lang="en-GB" sz="3000" b="1" dirty="0">
                <a:solidFill>
                  <a:srgbClr val="000000"/>
                </a:solidFill>
                <a:effectLst>
                  <a:outerShdw blurRad="38100" dist="38100" dir="2700000" algn="tl">
                    <a:srgbClr val="000000">
                      <a:alpha val="43137"/>
                    </a:srgbClr>
                  </a:outerShdw>
                </a:effectLst>
              </a:rPr>
              <a:t>R</a:t>
            </a:r>
          </a:p>
          <a:p>
            <a:pPr algn="ctr">
              <a:defRPr/>
            </a:pPr>
            <a:r>
              <a:rPr lang="en-GB" sz="3000" b="1" dirty="0">
                <a:solidFill>
                  <a:srgbClr val="000000"/>
                </a:solidFill>
                <a:effectLst>
                  <a:outerShdw blurRad="38100" dist="38100" dir="2700000" algn="tl">
                    <a:srgbClr val="000000">
                      <a:alpha val="43137"/>
                    </a:srgbClr>
                  </a:outerShdw>
                </a:effectLst>
              </a:rPr>
              <a:t>A</a:t>
            </a:r>
          </a:p>
          <a:p>
            <a:pPr algn="ctr">
              <a:defRPr/>
            </a:pPr>
            <a:r>
              <a:rPr lang="en-GB" sz="3000" b="1" dirty="0">
                <a:solidFill>
                  <a:srgbClr val="000000"/>
                </a:solidFill>
                <a:effectLst>
                  <a:outerShdw blurRad="38100" dist="38100" dir="2700000" algn="tl">
                    <a:srgbClr val="000000">
                      <a:alpha val="43137"/>
                    </a:srgbClr>
                  </a:outerShdw>
                </a:effectLst>
              </a:rPr>
              <a:t>T</a:t>
            </a:r>
          </a:p>
          <a:p>
            <a:pPr algn="ctr">
              <a:defRPr/>
            </a:pPr>
            <a:r>
              <a:rPr lang="en-GB" sz="3000" b="1" dirty="0">
                <a:solidFill>
                  <a:srgbClr val="000000"/>
                </a:solidFill>
                <a:effectLst>
                  <a:outerShdw blurRad="38100" dist="38100" dir="2700000" algn="tl">
                    <a:srgbClr val="000000">
                      <a:alpha val="43137"/>
                    </a:srgbClr>
                  </a:outerShdw>
                </a:effectLst>
              </a:rPr>
              <a:t>E</a:t>
            </a:r>
          </a:p>
          <a:p>
            <a:pPr algn="ctr">
              <a:defRPr/>
            </a:pPr>
            <a:r>
              <a:rPr lang="en-GB" sz="3000" b="1" dirty="0">
                <a:solidFill>
                  <a:srgbClr val="000000"/>
                </a:solidFill>
                <a:effectLst>
                  <a:outerShdw blurRad="38100" dist="38100" dir="2700000" algn="tl">
                    <a:srgbClr val="000000">
                      <a:alpha val="43137"/>
                    </a:srgbClr>
                  </a:outerShdw>
                </a:effectLst>
              </a:rPr>
              <a:t>G</a:t>
            </a:r>
          </a:p>
          <a:p>
            <a:pPr algn="ctr">
              <a:defRPr/>
            </a:pPr>
            <a:r>
              <a:rPr lang="en-GB" sz="3000" b="1" dirty="0">
                <a:solidFill>
                  <a:srgbClr val="000000"/>
                </a:solidFill>
                <a:effectLst>
                  <a:outerShdw blurRad="38100" dist="38100" dir="2700000" algn="tl">
                    <a:srgbClr val="000000">
                      <a:alpha val="43137"/>
                    </a:srgbClr>
                  </a:outerShdw>
                </a:effectLst>
              </a:rPr>
              <a:t>Y</a:t>
            </a:r>
          </a:p>
        </p:txBody>
      </p:sp>
      <p:sp>
        <p:nvSpPr>
          <p:cNvPr id="4" name="Rounded Rectangle 3"/>
          <p:cNvSpPr/>
          <p:nvPr/>
        </p:nvSpPr>
        <p:spPr>
          <a:xfrm>
            <a:off x="2605755" y="1889922"/>
            <a:ext cx="1621061" cy="537979"/>
          </a:xfrm>
          <a:prstGeom prst="roundRect">
            <a:avLst/>
          </a:prstGeom>
          <a:solidFill>
            <a:schemeClr val="accent2">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FFFFFF"/>
                </a:solidFill>
              </a:rPr>
              <a:t>Normality</a:t>
            </a:r>
          </a:p>
        </p:txBody>
      </p:sp>
      <p:sp>
        <p:nvSpPr>
          <p:cNvPr id="5" name="Isosceles Triangle 4"/>
          <p:cNvSpPr/>
          <p:nvPr/>
        </p:nvSpPr>
        <p:spPr>
          <a:xfrm>
            <a:off x="3622923" y="2427111"/>
            <a:ext cx="2667634" cy="3393511"/>
          </a:xfrm>
          <a:prstGeom prst="triangle">
            <a:avLst/>
          </a:prstGeom>
          <a:solidFill>
            <a:schemeClr val="bg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75" dirty="0">
              <a:solidFill>
                <a:srgbClr val="FFFFFF"/>
              </a:solidFill>
            </a:endParaRPr>
          </a:p>
          <a:p>
            <a:pPr algn="ctr">
              <a:defRPr/>
            </a:pPr>
            <a:endParaRPr lang="en-GB" sz="675" dirty="0">
              <a:solidFill>
                <a:srgbClr val="FFFFFF"/>
              </a:solidFill>
            </a:endParaRPr>
          </a:p>
          <a:p>
            <a:pPr algn="ctr">
              <a:defRPr/>
            </a:pPr>
            <a:endParaRPr lang="en-GB" sz="675" dirty="0">
              <a:solidFill>
                <a:srgbClr val="FFFFFF"/>
              </a:solidFill>
            </a:endParaRPr>
          </a:p>
          <a:p>
            <a:pPr algn="ctr">
              <a:defRPr/>
            </a:pPr>
            <a:endParaRPr lang="en-GB" sz="675" dirty="0">
              <a:solidFill>
                <a:srgbClr val="FFFFFF"/>
              </a:solidFill>
            </a:endParaRPr>
          </a:p>
          <a:p>
            <a:pPr algn="ctr">
              <a:defRPr/>
            </a:pPr>
            <a:r>
              <a:rPr lang="en-GB" sz="2000" b="1" dirty="0">
                <a:solidFill>
                  <a:prstClr val="black"/>
                </a:solidFill>
              </a:rPr>
              <a:t>Recovery</a:t>
            </a:r>
          </a:p>
          <a:p>
            <a:pPr algn="ctr">
              <a:defRPr/>
            </a:pPr>
            <a:r>
              <a:rPr lang="en-GB" sz="2000" b="1" dirty="0">
                <a:solidFill>
                  <a:prstClr val="black"/>
                </a:solidFill>
              </a:rPr>
              <a:t>Period</a:t>
            </a:r>
          </a:p>
        </p:txBody>
      </p:sp>
      <p:sp>
        <p:nvSpPr>
          <p:cNvPr id="8" name="Rounded Rectangle 7"/>
          <p:cNvSpPr/>
          <p:nvPr/>
        </p:nvSpPr>
        <p:spPr>
          <a:xfrm>
            <a:off x="6279129" y="2810147"/>
            <a:ext cx="1508167" cy="385217"/>
          </a:xfrm>
          <a:prstGeom prst="round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prstClr val="white"/>
                </a:solidFill>
              </a:rPr>
              <a:t>Incident</a:t>
            </a:r>
          </a:p>
        </p:txBody>
      </p:sp>
      <p:sp>
        <p:nvSpPr>
          <p:cNvPr id="9" name="Rounded Rectangle 8"/>
          <p:cNvSpPr/>
          <p:nvPr/>
        </p:nvSpPr>
        <p:spPr>
          <a:xfrm>
            <a:off x="6279129" y="3559832"/>
            <a:ext cx="1508167" cy="383831"/>
          </a:xfrm>
          <a:prstGeom prst="roundRect">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prstClr val="white"/>
                </a:solidFill>
              </a:rPr>
              <a:t>IOR</a:t>
            </a:r>
          </a:p>
        </p:txBody>
      </p:sp>
      <p:sp>
        <p:nvSpPr>
          <p:cNvPr id="10" name="Rounded Rectangle 9"/>
          <p:cNvSpPr/>
          <p:nvPr/>
        </p:nvSpPr>
        <p:spPr>
          <a:xfrm>
            <a:off x="6270607" y="4343682"/>
            <a:ext cx="1508167" cy="703921"/>
          </a:xfrm>
          <a:prstGeom prst="roundRect">
            <a:avLst/>
          </a:prstGeom>
          <a:solidFill>
            <a:srgbClr val="7030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FDFDFD"/>
                </a:solidFill>
              </a:rPr>
              <a:t>Transition</a:t>
            </a:r>
          </a:p>
        </p:txBody>
      </p:sp>
      <p:sp>
        <p:nvSpPr>
          <p:cNvPr id="11" name="Rounded Rectangle 10"/>
          <p:cNvSpPr/>
          <p:nvPr/>
        </p:nvSpPr>
        <p:spPr>
          <a:xfrm>
            <a:off x="6279128" y="5388851"/>
            <a:ext cx="1508167" cy="385217"/>
          </a:xfrm>
          <a:prstGeom prst="round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prstClr val="white"/>
                </a:solidFill>
              </a:rPr>
              <a:t>SOR</a:t>
            </a:r>
          </a:p>
        </p:txBody>
      </p:sp>
      <p:sp>
        <p:nvSpPr>
          <p:cNvPr id="18" name="Down Arrow 17"/>
          <p:cNvSpPr/>
          <p:nvPr/>
        </p:nvSpPr>
        <p:spPr>
          <a:xfrm>
            <a:off x="6890676" y="2433515"/>
            <a:ext cx="225292" cy="383831"/>
          </a:xfrm>
          <a:prstGeom prst="down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sp>
        <p:nvSpPr>
          <p:cNvPr id="19" name="Down Arrow 18"/>
          <p:cNvSpPr/>
          <p:nvPr/>
        </p:nvSpPr>
        <p:spPr>
          <a:xfrm>
            <a:off x="6890677" y="3953629"/>
            <a:ext cx="225292" cy="390048"/>
          </a:xfrm>
          <a:prstGeom prst="down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sp>
        <p:nvSpPr>
          <p:cNvPr id="20" name="Down Arrow 19"/>
          <p:cNvSpPr/>
          <p:nvPr/>
        </p:nvSpPr>
        <p:spPr>
          <a:xfrm>
            <a:off x="6892178" y="3192003"/>
            <a:ext cx="223790" cy="364308"/>
          </a:xfrm>
          <a:prstGeom prst="down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sp>
        <p:nvSpPr>
          <p:cNvPr id="21" name="Down Arrow 20"/>
          <p:cNvSpPr/>
          <p:nvPr/>
        </p:nvSpPr>
        <p:spPr>
          <a:xfrm>
            <a:off x="6899644" y="5047601"/>
            <a:ext cx="216324" cy="316555"/>
          </a:xfrm>
          <a:prstGeom prst="down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sp>
        <p:nvSpPr>
          <p:cNvPr id="22" name="Bent Arrow 21"/>
          <p:cNvSpPr/>
          <p:nvPr/>
        </p:nvSpPr>
        <p:spPr>
          <a:xfrm rot="16200000">
            <a:off x="4617883" y="4001595"/>
            <a:ext cx="369019" cy="2908016"/>
          </a:xfrm>
          <a:prstGeom prst="bent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23" name="Bent Arrow 22"/>
          <p:cNvSpPr/>
          <p:nvPr/>
        </p:nvSpPr>
        <p:spPr>
          <a:xfrm rot="16200000">
            <a:off x="4618799" y="3123491"/>
            <a:ext cx="367189" cy="2908017"/>
          </a:xfrm>
          <a:prstGeom prst="bent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24" name="Bent Arrow 23"/>
          <p:cNvSpPr/>
          <p:nvPr/>
        </p:nvSpPr>
        <p:spPr>
          <a:xfrm rot="16200000">
            <a:off x="4630172" y="2161043"/>
            <a:ext cx="344443" cy="2908018"/>
          </a:xfrm>
          <a:prstGeom prst="bent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25" name="Bent Arrow 24"/>
          <p:cNvSpPr/>
          <p:nvPr/>
        </p:nvSpPr>
        <p:spPr>
          <a:xfrm rot="16200000">
            <a:off x="4602402" y="1400828"/>
            <a:ext cx="399976" cy="2908018"/>
          </a:xfrm>
          <a:prstGeom prst="bentArrow">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grpSp>
        <p:nvGrpSpPr>
          <p:cNvPr id="17" name="Group 16"/>
          <p:cNvGrpSpPr/>
          <p:nvPr/>
        </p:nvGrpSpPr>
        <p:grpSpPr>
          <a:xfrm>
            <a:off x="4310725" y="1889523"/>
            <a:ext cx="3468044" cy="537980"/>
            <a:chOff x="3693817" y="811763"/>
            <a:chExt cx="4624058" cy="717306"/>
          </a:xfrm>
        </p:grpSpPr>
        <p:sp>
          <p:nvSpPr>
            <p:cNvPr id="7" name="Rounded Rectangle 6"/>
            <p:cNvSpPr/>
            <p:nvPr/>
          </p:nvSpPr>
          <p:spPr>
            <a:xfrm>
              <a:off x="6318348" y="811763"/>
              <a:ext cx="1999527" cy="717306"/>
            </a:xfrm>
            <a:prstGeom prst="roundRect">
              <a:avLst/>
            </a:prstGeom>
            <a:solidFill>
              <a:schemeClr val="accent2">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DFDFD"/>
                  </a:solidFill>
                </a:rPr>
                <a:t>Prepare</a:t>
              </a:r>
            </a:p>
          </p:txBody>
        </p:sp>
        <p:sp>
          <p:nvSpPr>
            <p:cNvPr id="3" name="Right Arrow 2"/>
            <p:cNvSpPr/>
            <p:nvPr/>
          </p:nvSpPr>
          <p:spPr>
            <a:xfrm>
              <a:off x="3693817" y="1154393"/>
              <a:ext cx="2504593" cy="20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prstClr val="white"/>
                </a:solidFill>
              </a:endParaRPr>
            </a:p>
          </p:txBody>
        </p:sp>
      </p:grpSp>
      <p:sp>
        <p:nvSpPr>
          <p:cNvPr id="26" name="Rectangle 3"/>
          <p:cNvSpPr txBox="1">
            <a:spLocks noChangeArrowheads="1"/>
          </p:cNvSpPr>
          <p:nvPr/>
        </p:nvSpPr>
        <p:spPr bwMode="auto">
          <a:xfrm>
            <a:off x="407368" y="397401"/>
            <a:ext cx="10912926"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03F7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F76"/>
                </a:solidFill>
                <a:latin typeface="+mn-lt"/>
                <a:cs typeface="+mn-cs"/>
              </a:defRPr>
            </a:lvl2pPr>
            <a:lvl3pPr marL="1143000" indent="-228600" algn="l" rtl="0" eaLnBrk="0" fontAlgn="base" hangingPunct="0">
              <a:spcBef>
                <a:spcPct val="20000"/>
              </a:spcBef>
              <a:spcAft>
                <a:spcPct val="0"/>
              </a:spcAft>
              <a:buChar char="•"/>
              <a:defRPr sz="2400">
                <a:solidFill>
                  <a:srgbClr val="003F76"/>
                </a:solidFill>
                <a:latin typeface="+mn-lt"/>
                <a:cs typeface="+mn-cs"/>
              </a:defRPr>
            </a:lvl3pPr>
            <a:lvl4pPr marL="1600200" indent="-228600" algn="l" rtl="0" eaLnBrk="0" fontAlgn="base" hangingPunct="0">
              <a:spcBef>
                <a:spcPct val="20000"/>
              </a:spcBef>
              <a:spcAft>
                <a:spcPct val="0"/>
              </a:spcAft>
              <a:buChar char="–"/>
              <a:defRPr sz="2000">
                <a:solidFill>
                  <a:srgbClr val="003F76"/>
                </a:solidFill>
                <a:latin typeface="+mn-lt"/>
                <a:cs typeface="+mn-cs"/>
              </a:defRPr>
            </a:lvl4pPr>
            <a:lvl5pPr marL="2057400" indent="-228600" algn="l" rtl="0" eaLnBrk="0" fontAlgn="base" hangingPunct="0">
              <a:spcBef>
                <a:spcPct val="20000"/>
              </a:spcBef>
              <a:spcAft>
                <a:spcPct val="0"/>
              </a:spcAft>
              <a:buChar char="»"/>
              <a:defRPr sz="2000">
                <a:solidFill>
                  <a:srgbClr val="003F76"/>
                </a:solidFill>
                <a:latin typeface="+mn-lt"/>
                <a:cs typeface="+mn-cs"/>
              </a:defRPr>
            </a:lvl5pPr>
            <a:lvl6pPr marL="2514600" indent="-228600" algn="l" rtl="0" fontAlgn="base">
              <a:spcBef>
                <a:spcPct val="20000"/>
              </a:spcBef>
              <a:spcAft>
                <a:spcPct val="0"/>
              </a:spcAft>
              <a:buChar char="»"/>
              <a:defRPr sz="2000">
                <a:solidFill>
                  <a:srgbClr val="003F76"/>
                </a:solidFill>
                <a:latin typeface="+mn-lt"/>
                <a:cs typeface="+mn-cs"/>
              </a:defRPr>
            </a:lvl6pPr>
            <a:lvl7pPr marL="2971800" indent="-228600" algn="l" rtl="0" fontAlgn="base">
              <a:spcBef>
                <a:spcPct val="20000"/>
              </a:spcBef>
              <a:spcAft>
                <a:spcPct val="0"/>
              </a:spcAft>
              <a:buChar char="»"/>
              <a:defRPr sz="2000">
                <a:solidFill>
                  <a:srgbClr val="003F76"/>
                </a:solidFill>
                <a:latin typeface="+mn-lt"/>
                <a:cs typeface="+mn-cs"/>
              </a:defRPr>
            </a:lvl7pPr>
            <a:lvl8pPr marL="3429000" indent="-228600" algn="l" rtl="0" fontAlgn="base">
              <a:spcBef>
                <a:spcPct val="20000"/>
              </a:spcBef>
              <a:spcAft>
                <a:spcPct val="0"/>
              </a:spcAft>
              <a:buChar char="»"/>
              <a:defRPr sz="2000">
                <a:solidFill>
                  <a:srgbClr val="003F76"/>
                </a:solidFill>
                <a:latin typeface="+mn-lt"/>
                <a:cs typeface="+mn-cs"/>
              </a:defRPr>
            </a:lvl8pPr>
            <a:lvl9pPr marL="3886200" indent="-228600" algn="l" rtl="0" fontAlgn="base">
              <a:spcBef>
                <a:spcPct val="20000"/>
              </a:spcBef>
              <a:spcAft>
                <a:spcPct val="0"/>
              </a:spcAft>
              <a:buChar char="»"/>
              <a:defRPr sz="2000">
                <a:solidFill>
                  <a:srgbClr val="003F76"/>
                </a:solidFill>
                <a:latin typeface="+mn-lt"/>
                <a:cs typeface="+mn-cs"/>
              </a:defRPr>
            </a:lvl9pPr>
          </a:lstStyle>
          <a:p>
            <a:pPr marL="0" indent="0" eaLnBrk="1" hangingPunct="1">
              <a:buNone/>
              <a:defRPr/>
            </a:pPr>
            <a:r>
              <a:rPr lang="en-US" altLang="en-US" sz="4800" b="1" kern="0" dirty="0" smtClean="0"/>
              <a:t>CBRN event model</a:t>
            </a:r>
            <a:endParaRPr lang="en-US" altLang="en-US" sz="4800" b="1" kern="0" dirty="0"/>
          </a:p>
        </p:txBody>
      </p:sp>
      <p:sp>
        <p:nvSpPr>
          <p:cNvPr id="27" name="TextBox 26"/>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153425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ircular Arrow 11"/>
          <p:cNvSpPr/>
          <p:nvPr/>
        </p:nvSpPr>
        <p:spPr>
          <a:xfrm rot="435488">
            <a:off x="4181892" y="1151657"/>
            <a:ext cx="4034753" cy="4034753"/>
          </a:xfrm>
          <a:prstGeom prst="circularArrow">
            <a:avLst>
              <a:gd name="adj1" fmla="val 5544"/>
              <a:gd name="adj2" fmla="val 330680"/>
              <a:gd name="adj3" fmla="val 13767645"/>
              <a:gd name="adj4" fmla="val 16832166"/>
              <a:gd name="adj5" fmla="val 5757"/>
            </a:avLst>
          </a:prstGeom>
          <a:solidFill>
            <a:srgbClr val="7030A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Freeform 1"/>
          <p:cNvSpPr/>
          <p:nvPr/>
        </p:nvSpPr>
        <p:spPr>
          <a:xfrm>
            <a:off x="5466799" y="1004395"/>
            <a:ext cx="1334988" cy="86774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rgbClr val="C00000"/>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38" tIns="90938" rIns="90938" bIns="90938" numCol="1" spcCol="1270" anchor="ctr" anchorCtr="0">
            <a:noAutofit/>
          </a:bodyPr>
          <a:lstStyle/>
          <a:p>
            <a:pPr algn="ctr" defTabSz="566738" eaLnBrk="1" fontAlgn="auto" hangingPunct="1">
              <a:lnSpc>
                <a:spcPct val="90000"/>
              </a:lnSpc>
              <a:spcAft>
                <a:spcPct val="35000"/>
              </a:spcAft>
            </a:pPr>
            <a:r>
              <a:rPr lang="en-GB" sz="1350" b="1" dirty="0">
                <a:solidFill>
                  <a:prstClr val="white"/>
                </a:solidFill>
              </a:rPr>
              <a:t>Gather Information &amp; Intelligence</a:t>
            </a:r>
          </a:p>
        </p:txBody>
      </p:sp>
      <p:sp>
        <p:nvSpPr>
          <p:cNvPr id="3" name="Freeform 2"/>
          <p:cNvSpPr/>
          <p:nvPr/>
        </p:nvSpPr>
        <p:spPr>
          <a:xfrm>
            <a:off x="7419201" y="2301291"/>
            <a:ext cx="1334988" cy="86774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rgbClr val="00B050"/>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38" tIns="90938" rIns="90938" bIns="90938" numCol="1" spcCol="1270" anchor="ctr" anchorCtr="0">
            <a:noAutofit/>
          </a:bodyPr>
          <a:lstStyle/>
          <a:p>
            <a:pPr algn="ctr" defTabSz="566738" eaLnBrk="1" fontAlgn="auto" hangingPunct="1">
              <a:lnSpc>
                <a:spcPct val="90000"/>
              </a:lnSpc>
              <a:spcAft>
                <a:spcPct val="35000"/>
              </a:spcAft>
            </a:pPr>
            <a:r>
              <a:rPr lang="en-GB" sz="1350" b="1" dirty="0">
                <a:solidFill>
                  <a:prstClr val="white"/>
                </a:solidFill>
              </a:rPr>
              <a:t>Assess Risks and Develop a Working Strategy</a:t>
            </a:r>
          </a:p>
        </p:txBody>
      </p:sp>
      <p:sp>
        <p:nvSpPr>
          <p:cNvPr id="4" name="Freeform 3"/>
          <p:cNvSpPr/>
          <p:nvPr/>
        </p:nvSpPr>
        <p:spPr>
          <a:xfrm>
            <a:off x="6494516" y="4333640"/>
            <a:ext cx="1334988" cy="86774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rgbClr val="7030A0"/>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38" tIns="90938" rIns="90938" bIns="90938" numCol="1" spcCol="1270" anchor="ctr" anchorCtr="0">
            <a:noAutofit/>
          </a:bodyPr>
          <a:lstStyle/>
          <a:p>
            <a:pPr algn="ctr" defTabSz="566738" eaLnBrk="1" fontAlgn="auto" hangingPunct="1">
              <a:lnSpc>
                <a:spcPct val="90000"/>
              </a:lnSpc>
              <a:spcAft>
                <a:spcPct val="35000"/>
              </a:spcAft>
            </a:pPr>
            <a:r>
              <a:rPr lang="en-GB" sz="1350" b="1" dirty="0">
                <a:solidFill>
                  <a:prstClr val="white"/>
                </a:solidFill>
              </a:rPr>
              <a:t>Consider Powers Policies &amp; Procedures</a:t>
            </a:r>
          </a:p>
        </p:txBody>
      </p:sp>
      <p:sp>
        <p:nvSpPr>
          <p:cNvPr id="5" name="Freeform 4"/>
          <p:cNvSpPr/>
          <p:nvPr/>
        </p:nvSpPr>
        <p:spPr>
          <a:xfrm>
            <a:off x="4457729" y="4333640"/>
            <a:ext cx="1334988" cy="86774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rgbClr val="00B0F0"/>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38" tIns="90938" rIns="90938" bIns="90938" numCol="1" spcCol="1270" anchor="ctr" anchorCtr="0">
            <a:noAutofit/>
          </a:bodyPr>
          <a:lstStyle/>
          <a:p>
            <a:pPr algn="ctr" defTabSz="566738" eaLnBrk="1" fontAlgn="auto" hangingPunct="1">
              <a:lnSpc>
                <a:spcPct val="90000"/>
              </a:lnSpc>
              <a:spcAft>
                <a:spcPct val="35000"/>
              </a:spcAft>
            </a:pPr>
            <a:r>
              <a:rPr lang="en-GB" sz="1300" b="1" dirty="0">
                <a:solidFill>
                  <a:schemeClr val="bg1"/>
                </a:solidFill>
              </a:rPr>
              <a:t>Identify Options &amp; Contingencies</a:t>
            </a:r>
          </a:p>
        </p:txBody>
      </p:sp>
      <p:sp>
        <p:nvSpPr>
          <p:cNvPr id="6" name="Freeform 5"/>
          <p:cNvSpPr/>
          <p:nvPr/>
        </p:nvSpPr>
        <p:spPr>
          <a:xfrm>
            <a:off x="3515462" y="2301290"/>
            <a:ext cx="1334988" cy="86774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chemeClr val="accent2"/>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38" tIns="90938" rIns="90938" bIns="90938" numCol="1" spcCol="1270" anchor="ctr" anchorCtr="0">
            <a:noAutofit/>
          </a:bodyPr>
          <a:lstStyle/>
          <a:p>
            <a:pPr algn="ctr" defTabSz="566738" eaLnBrk="1" fontAlgn="auto" hangingPunct="1">
              <a:lnSpc>
                <a:spcPct val="90000"/>
              </a:lnSpc>
              <a:spcAft>
                <a:spcPct val="35000"/>
              </a:spcAft>
            </a:pPr>
            <a:r>
              <a:rPr lang="en-GB" sz="1350" b="1" dirty="0">
                <a:solidFill>
                  <a:prstClr val="white"/>
                </a:solidFill>
              </a:rPr>
              <a:t>Take Action and Review what Happened</a:t>
            </a:r>
          </a:p>
        </p:txBody>
      </p:sp>
      <p:sp>
        <p:nvSpPr>
          <p:cNvPr id="7" name="Regular Pentagon 6"/>
          <p:cNvSpPr/>
          <p:nvPr/>
        </p:nvSpPr>
        <p:spPr>
          <a:xfrm>
            <a:off x="5334388" y="2454439"/>
            <a:ext cx="1599815" cy="1429184"/>
          </a:xfrm>
          <a:prstGeom prst="pentagon">
            <a:avLst/>
          </a:prstGeom>
          <a:solidFill>
            <a:schemeClr val="tx1"/>
          </a:solidFill>
          <a:ln>
            <a:gradFill flip="none" rotWithShape="1">
              <a:gsLst>
                <a:gs pos="56250">
                  <a:srgbClr val="C6DCF1"/>
                </a:gs>
                <a:gs pos="38500">
                  <a:srgbClr val="D6E6F5"/>
                </a:gs>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100" b="1" dirty="0">
                <a:solidFill>
                  <a:prstClr val="white"/>
                </a:solidFill>
              </a:rPr>
              <a:t>Working Together</a:t>
            </a:r>
          </a:p>
          <a:p>
            <a:pPr algn="ctr" eaLnBrk="1" fontAlgn="auto" hangingPunct="1">
              <a:spcBef>
                <a:spcPts val="0"/>
              </a:spcBef>
              <a:spcAft>
                <a:spcPts val="0"/>
              </a:spcAft>
            </a:pPr>
            <a:r>
              <a:rPr lang="en-GB" sz="1100" b="1" dirty="0">
                <a:solidFill>
                  <a:prstClr val="white"/>
                </a:solidFill>
              </a:rPr>
              <a:t>Saving Lives Reducing Harm</a:t>
            </a:r>
          </a:p>
        </p:txBody>
      </p:sp>
      <p:cxnSp>
        <p:nvCxnSpPr>
          <p:cNvPr id="15" name="Straight Arrow Connector 14"/>
          <p:cNvCxnSpPr>
            <a:endCxn id="7" idx="1"/>
          </p:cNvCxnSpPr>
          <p:nvPr/>
        </p:nvCxnSpPr>
        <p:spPr>
          <a:xfrm>
            <a:off x="4849389" y="2735158"/>
            <a:ext cx="485003" cy="265179"/>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p:cNvCxnSpPr>
          <p:nvPr/>
        </p:nvCxnSpPr>
        <p:spPr>
          <a:xfrm>
            <a:off x="6628662" y="3883619"/>
            <a:ext cx="465694" cy="45002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934199" y="2735158"/>
            <a:ext cx="518076" cy="265179"/>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flipH="1">
            <a:off x="5216338" y="3883619"/>
            <a:ext cx="423591" cy="45002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7" idx="0"/>
          </p:cNvCxnSpPr>
          <p:nvPr/>
        </p:nvCxnSpPr>
        <p:spPr>
          <a:xfrm>
            <a:off x="6134293" y="1872137"/>
            <a:ext cx="0" cy="58230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48934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8308" y="1299610"/>
            <a:ext cx="5659695" cy="615095"/>
            <a:chOff x="1965603" y="3371"/>
            <a:chExt cx="7296912" cy="510639"/>
          </a:xfrm>
          <a:effectLst>
            <a:outerShdw blurRad="50800" dist="38100" dir="2700000" algn="tl" rotWithShape="0">
              <a:prstClr val="black">
                <a:alpha val="40000"/>
              </a:prstClr>
            </a:outerShdw>
          </a:effectLst>
        </p:grpSpPr>
        <p:sp>
          <p:nvSpPr>
            <p:cNvPr id="30" name="Pentagon 29"/>
            <p:cNvSpPr/>
            <p:nvPr/>
          </p:nvSpPr>
          <p:spPr>
            <a:xfrm rot="10800000">
              <a:off x="1965603" y="3371"/>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Pentagon 4"/>
            <p:cNvSpPr/>
            <p:nvPr/>
          </p:nvSpPr>
          <p:spPr>
            <a:xfrm rot="21600000">
              <a:off x="2093263" y="3371"/>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Minimise loss of life and injury to the public</a:t>
              </a:r>
            </a:p>
          </p:txBody>
        </p:sp>
      </p:grpSp>
      <p:sp>
        <p:nvSpPr>
          <p:cNvPr id="5" name="Oval 4"/>
          <p:cNvSpPr/>
          <p:nvPr/>
        </p:nvSpPr>
        <p:spPr>
          <a:xfrm>
            <a:off x="4859449" y="1373994"/>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4456219" y="1933547"/>
            <a:ext cx="6084039" cy="615095"/>
            <a:chOff x="1965603" y="666441"/>
            <a:chExt cx="7296912" cy="510639"/>
          </a:xfrm>
          <a:effectLst>
            <a:outerShdw blurRad="50800" dist="38100" dir="2700000" algn="tl" rotWithShape="0">
              <a:prstClr val="black">
                <a:alpha val="40000"/>
              </a:prstClr>
            </a:outerShdw>
          </a:effectLst>
        </p:grpSpPr>
        <p:sp>
          <p:nvSpPr>
            <p:cNvPr id="28" name="Pentagon 27"/>
            <p:cNvSpPr/>
            <p:nvPr/>
          </p:nvSpPr>
          <p:spPr>
            <a:xfrm rot="10800000">
              <a:off x="1965603" y="666441"/>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Pentagon 7"/>
            <p:cNvSpPr/>
            <p:nvPr/>
          </p:nvSpPr>
          <p:spPr>
            <a:xfrm>
              <a:off x="2093263" y="666441"/>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sz="1500" dirty="0">
                  <a:solidFill>
                    <a:srgbClr val="FFFFFF"/>
                  </a:solidFill>
                </a:rPr>
                <a:t>Make the scene safe and secure to protect the wider community, preserving evidence at the scene</a:t>
              </a:r>
            </a:p>
          </p:txBody>
        </p:sp>
      </p:grpSp>
      <p:sp>
        <p:nvSpPr>
          <p:cNvPr id="7" name="Oval 6"/>
          <p:cNvSpPr/>
          <p:nvPr/>
        </p:nvSpPr>
        <p:spPr>
          <a:xfrm>
            <a:off x="4291890" y="2049602"/>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oup 7"/>
          <p:cNvGrpSpPr/>
          <p:nvPr/>
        </p:nvGrpSpPr>
        <p:grpSpPr>
          <a:xfrm>
            <a:off x="3908328" y="2567484"/>
            <a:ext cx="6510902" cy="615095"/>
            <a:chOff x="1965603" y="1329510"/>
            <a:chExt cx="7296912" cy="510639"/>
          </a:xfrm>
          <a:effectLst>
            <a:outerShdw blurRad="50800" dist="38100" dir="2700000" algn="tl" rotWithShape="0">
              <a:prstClr val="black">
                <a:alpha val="40000"/>
              </a:prstClr>
            </a:outerShdw>
          </a:effectLst>
        </p:grpSpPr>
        <p:sp>
          <p:nvSpPr>
            <p:cNvPr id="26" name="Pentagon 25"/>
            <p:cNvSpPr/>
            <p:nvPr/>
          </p:nvSpPr>
          <p:spPr>
            <a:xfrm rot="10800000">
              <a:off x="1965603" y="1329510"/>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Pentagon 10"/>
            <p:cNvSpPr/>
            <p:nvPr/>
          </p:nvSpPr>
          <p:spPr>
            <a:xfrm rot="21600000">
              <a:off x="2093263" y="1329510"/>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Support and facilitate the handover to wider investigation </a:t>
              </a:r>
            </a:p>
          </p:txBody>
        </p:sp>
      </p:grpSp>
      <p:sp>
        <p:nvSpPr>
          <p:cNvPr id="9" name="Oval 8"/>
          <p:cNvSpPr/>
          <p:nvPr/>
        </p:nvSpPr>
        <p:spPr>
          <a:xfrm>
            <a:off x="3766353" y="2683538"/>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3437940" y="3195065"/>
            <a:ext cx="6806478" cy="615095"/>
            <a:chOff x="1965603" y="1992580"/>
            <a:chExt cx="7296912" cy="510639"/>
          </a:xfrm>
          <a:effectLst>
            <a:outerShdw blurRad="50800" dist="38100" dir="2700000" algn="tl" rotWithShape="0">
              <a:prstClr val="black">
                <a:alpha val="40000"/>
              </a:prstClr>
            </a:outerShdw>
          </a:effectLst>
        </p:grpSpPr>
        <p:sp>
          <p:nvSpPr>
            <p:cNvPr id="24" name="Pentagon 23"/>
            <p:cNvSpPr/>
            <p:nvPr/>
          </p:nvSpPr>
          <p:spPr>
            <a:xfrm rot="10800000">
              <a:off x="1965603" y="1992580"/>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Pentagon 13"/>
            <p:cNvSpPr/>
            <p:nvPr/>
          </p:nvSpPr>
          <p:spPr>
            <a:xfrm>
              <a:off x="2093263" y="1992580"/>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Support &amp; facilitate wider consequence management (survivor assistance / remote casualty management)</a:t>
              </a:r>
            </a:p>
          </p:txBody>
        </p:sp>
      </p:grpSp>
      <p:sp>
        <p:nvSpPr>
          <p:cNvPr id="11" name="Oval 10"/>
          <p:cNvSpPr/>
          <p:nvPr/>
        </p:nvSpPr>
        <p:spPr>
          <a:xfrm>
            <a:off x="3295965" y="3276098"/>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2897366" y="3818428"/>
            <a:ext cx="7172240" cy="615095"/>
            <a:chOff x="1965603" y="2655649"/>
            <a:chExt cx="7296912" cy="510639"/>
          </a:xfrm>
          <a:effectLst>
            <a:outerShdw blurRad="50800" dist="38100" dir="2700000" algn="tl" rotWithShape="0">
              <a:prstClr val="black">
                <a:alpha val="40000"/>
              </a:prstClr>
            </a:outerShdw>
          </a:effectLst>
        </p:grpSpPr>
        <p:sp>
          <p:nvSpPr>
            <p:cNvPr id="22" name="Pentagon 21"/>
            <p:cNvSpPr/>
            <p:nvPr/>
          </p:nvSpPr>
          <p:spPr>
            <a:xfrm rot="10800000">
              <a:off x="1965603" y="2655649"/>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Pentagon 16"/>
            <p:cNvSpPr/>
            <p:nvPr/>
          </p:nvSpPr>
          <p:spPr>
            <a:xfrm rot="21600000">
              <a:off x="2093263" y="2655649"/>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Support and facilitate humanitarian assistance and wider consequence management </a:t>
              </a:r>
            </a:p>
          </p:txBody>
        </p:sp>
      </p:grpSp>
      <p:sp>
        <p:nvSpPr>
          <p:cNvPr id="13" name="Oval 12"/>
          <p:cNvSpPr/>
          <p:nvPr/>
        </p:nvSpPr>
        <p:spPr>
          <a:xfrm>
            <a:off x="2755389" y="3934486"/>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2412575" y="4441791"/>
            <a:ext cx="7482220" cy="615095"/>
            <a:chOff x="1965603" y="3318719"/>
            <a:chExt cx="7296912" cy="510639"/>
          </a:xfrm>
          <a:effectLst>
            <a:outerShdw blurRad="50800" dist="38100" dir="2700000" algn="tl" rotWithShape="0">
              <a:prstClr val="black">
                <a:alpha val="40000"/>
              </a:prstClr>
            </a:outerShdw>
          </a:effectLst>
        </p:grpSpPr>
        <p:sp>
          <p:nvSpPr>
            <p:cNvPr id="20" name="Pentagon 19"/>
            <p:cNvSpPr/>
            <p:nvPr/>
          </p:nvSpPr>
          <p:spPr>
            <a:xfrm rot="10800000">
              <a:off x="1965603" y="3318719"/>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Pentagon 19"/>
            <p:cNvSpPr/>
            <p:nvPr/>
          </p:nvSpPr>
          <p:spPr>
            <a:xfrm rot="21600000">
              <a:off x="2093263" y="3318719"/>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Support and facilitate handover to recovery activities</a:t>
              </a:r>
            </a:p>
          </p:txBody>
        </p:sp>
      </p:grpSp>
      <p:sp>
        <p:nvSpPr>
          <p:cNvPr id="15" name="Oval 14"/>
          <p:cNvSpPr/>
          <p:nvPr/>
        </p:nvSpPr>
        <p:spPr>
          <a:xfrm>
            <a:off x="2270600" y="4557846"/>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1845016" y="5065152"/>
            <a:ext cx="7854796" cy="615095"/>
            <a:chOff x="1965603" y="3981788"/>
            <a:chExt cx="7296912" cy="510639"/>
          </a:xfrm>
          <a:effectLst>
            <a:outerShdw blurRad="50800" dist="38100" dir="2700000" algn="tl" rotWithShape="0">
              <a:prstClr val="black">
                <a:alpha val="40000"/>
              </a:prstClr>
            </a:outerShdw>
          </a:effectLst>
        </p:grpSpPr>
        <p:sp>
          <p:nvSpPr>
            <p:cNvPr id="18" name="Pentagon 17"/>
            <p:cNvSpPr/>
            <p:nvPr/>
          </p:nvSpPr>
          <p:spPr>
            <a:xfrm rot="10800000">
              <a:off x="1965603" y="3981788"/>
              <a:ext cx="7296912" cy="510639"/>
            </a:xfrm>
            <a:prstGeom prst="homePlate">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entagon 22"/>
            <p:cNvSpPr/>
            <p:nvPr/>
          </p:nvSpPr>
          <p:spPr>
            <a:xfrm rot="21600000">
              <a:off x="2093263" y="3981788"/>
              <a:ext cx="7169252" cy="510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8884" tIns="40005" rIns="74676" bIns="40005" numCol="1" spcCol="1270" anchor="ctr" anchorCtr="0">
              <a:noAutofit/>
            </a:bodyPr>
            <a:lstStyle/>
            <a:p>
              <a:pPr algn="ctr" defTabSz="466725" eaLnBrk="1" fontAlgn="auto" hangingPunct="1">
                <a:lnSpc>
                  <a:spcPct val="90000"/>
                </a:lnSpc>
                <a:spcAft>
                  <a:spcPct val="35000"/>
                </a:spcAft>
              </a:pPr>
              <a:r>
                <a:rPr lang="en-GB" dirty="0">
                  <a:solidFill>
                    <a:srgbClr val="FFFFFF"/>
                  </a:solidFill>
                </a:rPr>
                <a:t>Inform the public and maintain public confidence </a:t>
              </a:r>
            </a:p>
          </p:txBody>
        </p:sp>
      </p:grpSp>
      <p:sp>
        <p:nvSpPr>
          <p:cNvPr id="17" name="Oval 16"/>
          <p:cNvSpPr/>
          <p:nvPr/>
        </p:nvSpPr>
        <p:spPr>
          <a:xfrm>
            <a:off x="1752549" y="5181206"/>
            <a:ext cx="382979" cy="382979"/>
          </a:xfrm>
          <a:prstGeom prst="ellipse">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Rectangle 3"/>
          <p:cNvSpPr txBox="1">
            <a:spLocks noChangeArrowheads="1"/>
          </p:cNvSpPr>
          <p:nvPr/>
        </p:nvSpPr>
        <p:spPr bwMode="auto">
          <a:xfrm>
            <a:off x="439658" y="87240"/>
            <a:ext cx="10912926"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03F7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F76"/>
                </a:solidFill>
                <a:latin typeface="+mn-lt"/>
                <a:cs typeface="+mn-cs"/>
              </a:defRPr>
            </a:lvl2pPr>
            <a:lvl3pPr marL="1143000" indent="-228600" algn="l" rtl="0" eaLnBrk="0" fontAlgn="base" hangingPunct="0">
              <a:spcBef>
                <a:spcPct val="20000"/>
              </a:spcBef>
              <a:spcAft>
                <a:spcPct val="0"/>
              </a:spcAft>
              <a:buChar char="•"/>
              <a:defRPr sz="2400">
                <a:solidFill>
                  <a:srgbClr val="003F76"/>
                </a:solidFill>
                <a:latin typeface="+mn-lt"/>
                <a:cs typeface="+mn-cs"/>
              </a:defRPr>
            </a:lvl3pPr>
            <a:lvl4pPr marL="1600200" indent="-228600" algn="l" rtl="0" eaLnBrk="0" fontAlgn="base" hangingPunct="0">
              <a:spcBef>
                <a:spcPct val="20000"/>
              </a:spcBef>
              <a:spcAft>
                <a:spcPct val="0"/>
              </a:spcAft>
              <a:buChar char="–"/>
              <a:defRPr sz="2000">
                <a:solidFill>
                  <a:srgbClr val="003F76"/>
                </a:solidFill>
                <a:latin typeface="+mn-lt"/>
                <a:cs typeface="+mn-cs"/>
              </a:defRPr>
            </a:lvl4pPr>
            <a:lvl5pPr marL="2057400" indent="-228600" algn="l" rtl="0" eaLnBrk="0" fontAlgn="base" hangingPunct="0">
              <a:spcBef>
                <a:spcPct val="20000"/>
              </a:spcBef>
              <a:spcAft>
                <a:spcPct val="0"/>
              </a:spcAft>
              <a:buChar char="»"/>
              <a:defRPr sz="2000">
                <a:solidFill>
                  <a:srgbClr val="003F76"/>
                </a:solidFill>
                <a:latin typeface="+mn-lt"/>
                <a:cs typeface="+mn-cs"/>
              </a:defRPr>
            </a:lvl5pPr>
            <a:lvl6pPr marL="2514600" indent="-228600" algn="l" rtl="0" fontAlgn="base">
              <a:spcBef>
                <a:spcPct val="20000"/>
              </a:spcBef>
              <a:spcAft>
                <a:spcPct val="0"/>
              </a:spcAft>
              <a:buChar char="»"/>
              <a:defRPr sz="2000">
                <a:solidFill>
                  <a:srgbClr val="003F76"/>
                </a:solidFill>
                <a:latin typeface="+mn-lt"/>
                <a:cs typeface="+mn-cs"/>
              </a:defRPr>
            </a:lvl6pPr>
            <a:lvl7pPr marL="2971800" indent="-228600" algn="l" rtl="0" fontAlgn="base">
              <a:spcBef>
                <a:spcPct val="20000"/>
              </a:spcBef>
              <a:spcAft>
                <a:spcPct val="0"/>
              </a:spcAft>
              <a:buChar char="»"/>
              <a:defRPr sz="2000">
                <a:solidFill>
                  <a:srgbClr val="003F76"/>
                </a:solidFill>
                <a:latin typeface="+mn-lt"/>
                <a:cs typeface="+mn-cs"/>
              </a:defRPr>
            </a:lvl7pPr>
            <a:lvl8pPr marL="3429000" indent="-228600" algn="l" rtl="0" fontAlgn="base">
              <a:spcBef>
                <a:spcPct val="20000"/>
              </a:spcBef>
              <a:spcAft>
                <a:spcPct val="0"/>
              </a:spcAft>
              <a:buChar char="»"/>
              <a:defRPr sz="2000">
                <a:solidFill>
                  <a:srgbClr val="003F76"/>
                </a:solidFill>
                <a:latin typeface="+mn-lt"/>
                <a:cs typeface="+mn-cs"/>
              </a:defRPr>
            </a:lvl8pPr>
            <a:lvl9pPr marL="3886200" indent="-228600" algn="l" rtl="0" fontAlgn="base">
              <a:spcBef>
                <a:spcPct val="20000"/>
              </a:spcBef>
              <a:spcAft>
                <a:spcPct val="0"/>
              </a:spcAft>
              <a:buChar char="»"/>
              <a:defRPr sz="2000">
                <a:solidFill>
                  <a:srgbClr val="003F76"/>
                </a:solidFill>
                <a:latin typeface="+mn-lt"/>
                <a:cs typeface="+mn-cs"/>
              </a:defRPr>
            </a:lvl9pPr>
          </a:lstStyle>
          <a:p>
            <a:pPr marL="0" indent="0" eaLnBrk="1" hangingPunct="1">
              <a:buNone/>
              <a:defRPr/>
            </a:pPr>
            <a:r>
              <a:rPr lang="en-US" altLang="en-US" sz="4800" b="1" kern="0" dirty="0" smtClean="0"/>
              <a:t>UK approach to a CBRN incident</a:t>
            </a:r>
            <a:endParaRPr lang="en-US" altLang="en-US" sz="4800" b="1" kern="0" dirty="0"/>
          </a:p>
        </p:txBody>
      </p:sp>
      <p:sp>
        <p:nvSpPr>
          <p:cNvPr id="34" name="TextBox 33"/>
          <p:cNvSpPr txBox="1"/>
          <p:nvPr/>
        </p:nvSpPr>
        <p:spPr>
          <a:xfrm>
            <a:off x="4163108" y="6202075"/>
            <a:ext cx="3528392" cy="369332"/>
          </a:xfrm>
          <a:prstGeom prst="rect">
            <a:avLst/>
          </a:prstGeom>
          <a:noFill/>
        </p:spPr>
        <p:txBody>
          <a:bodyPr wrap="square" rtlCol="0">
            <a:spAutoFit/>
          </a:bodyPr>
          <a:lstStyle/>
          <a:p>
            <a:pPr algn="ctr"/>
            <a:r>
              <a:rPr lang="en-GB" b="1" dirty="0" smtClean="0">
                <a:solidFill>
                  <a:srgbClr val="FF0000"/>
                </a:solidFill>
              </a:rPr>
              <a:t>OFFICIAL</a:t>
            </a:r>
            <a:endParaRPr lang="en-GB" b="1" dirty="0">
              <a:solidFill>
                <a:srgbClr val="FF0000"/>
              </a:solidFill>
            </a:endParaRPr>
          </a:p>
        </p:txBody>
      </p:sp>
    </p:spTree>
    <p:extLst>
      <p:ext uri="{BB962C8B-B14F-4D97-AF65-F5344CB8AC3E}">
        <p14:creationId xmlns:p14="http://schemas.microsoft.com/office/powerpoint/2010/main" val="3758324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CT - reversed">
  <a:themeElements>
    <a:clrScheme name="ACT - rever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T - reverse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CT - rever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T - revers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T - revers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T - revers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T - revers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T - revers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T - revers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T - revers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T - revers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T - revers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T - revers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T - revers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TP Crown Only [Read-Only] [Compatibility Mode]" id="{E75E0088-7944-4B8D-8C44-204F8ECA54B4}" vid="{EDD8003B-D6D3-47D3-A347-37FFE3BA9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BDAFD92BDF5A489D5266585E6FE0F1" ma:contentTypeVersion="13" ma:contentTypeDescription="Create a new document." ma:contentTypeScope="" ma:versionID="329337a2f05ad7c79c1535176fef6f96">
  <xsd:schema xmlns:xsd="http://www.w3.org/2001/XMLSchema" xmlns:xs="http://www.w3.org/2001/XMLSchema" xmlns:p="http://schemas.microsoft.com/office/2006/metadata/properties" xmlns:ns2="129642f6-c076-4d70-b65b-e236dd81d611" xmlns:ns3="7f5529e0-4e5a-4f9f-a5d2-f041a58248ab" targetNamespace="http://schemas.microsoft.com/office/2006/metadata/properties" ma:root="true" ma:fieldsID="d42e0c2b4e960f58d9eacf4fe1102b5e" ns2:_="" ns3:_="">
    <xsd:import namespace="129642f6-c076-4d70-b65b-e236dd81d611"/>
    <xsd:import namespace="7f5529e0-4e5a-4f9f-a5d2-f041a58248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sqt"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642f6-c076-4d70-b65b-e236dd81d6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sqt" ma:index="13" nillable="true" ma:displayName="Person or Group" ma:list="UserInfo" ma:internalName="msq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529e0-4e5a-4f9f-a5d2-f041a58248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sqt xmlns="129642f6-c076-4d70-b65b-e236dd81d611">
      <UserInfo>
        <DisplayName/>
        <AccountId xsi:nil="true"/>
        <AccountType/>
      </UserInfo>
    </msqt>
  </documentManagement>
</p:properties>
</file>

<file path=customXml/itemProps1.xml><?xml version="1.0" encoding="utf-8"?>
<ds:datastoreItem xmlns:ds="http://schemas.openxmlformats.org/officeDocument/2006/customXml" ds:itemID="{A17C907B-A8CE-41EE-868D-0E20953B7AD2}"/>
</file>

<file path=customXml/itemProps2.xml><?xml version="1.0" encoding="utf-8"?>
<ds:datastoreItem xmlns:ds="http://schemas.openxmlformats.org/officeDocument/2006/customXml" ds:itemID="{6909C6E3-E7BC-42EE-906C-0CC2FEBD559D}"/>
</file>

<file path=customXml/itemProps3.xml><?xml version="1.0" encoding="utf-8"?>
<ds:datastoreItem xmlns:ds="http://schemas.openxmlformats.org/officeDocument/2006/customXml" ds:itemID="{96C10AEE-1D46-47C7-989B-CEDD626440AE}"/>
</file>

<file path=docProps/app.xml><?xml version="1.0" encoding="utf-8"?>
<Properties xmlns="http://schemas.openxmlformats.org/officeDocument/2006/extended-properties" xmlns:vt="http://schemas.openxmlformats.org/officeDocument/2006/docPropsVTypes">
  <Template/>
  <TotalTime>6914</TotalTime>
  <Words>1803</Words>
  <Application>Microsoft Office PowerPoint</Application>
  <PresentationFormat>Widescreen</PresentationFormat>
  <Paragraphs>277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ACT - reversed</vt:lpstr>
      <vt:lpstr>PowerPoint Presentation</vt:lpstr>
      <vt:lpstr>Emergency response to an infectious disease outbreak</vt:lpstr>
      <vt:lpstr>National CBRN Centre - Who are we?</vt:lpstr>
      <vt:lpstr>Governance - National CBRN Strategy</vt:lpstr>
      <vt:lpstr>PowerPoint Presentation</vt:lpstr>
      <vt:lpstr>UK specialist CBRN response</vt:lpstr>
      <vt:lpstr>PowerPoint Presentation</vt:lpstr>
      <vt:lpstr>PowerPoint Presentation</vt:lpstr>
      <vt:lpstr>PowerPoint Presentation</vt:lpstr>
      <vt:lpstr>PowerPoint Presentation</vt:lpstr>
      <vt:lpstr>PowerPoint Presentation</vt:lpstr>
      <vt:lpstr>PowerPoint Presentation</vt:lpstr>
      <vt:lpstr>Enabling the public to help themselves</vt:lpstr>
      <vt:lpstr>PowerPoint Presentation</vt:lpstr>
      <vt:lpstr>Multi-agency communications principles</vt:lpstr>
      <vt:lpstr>Consistent messaging from earliest point </vt:lpstr>
      <vt:lpstr>What is important? </vt:lpstr>
      <vt:lpstr>PowerPoint Presentation</vt:lpstr>
    </vt:vector>
  </TitlesOfParts>
  <Company>Metropolitan Police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Godsman</dc:creator>
  <cp:lastModifiedBy>Lee Kendrick</cp:lastModifiedBy>
  <cp:revision>254</cp:revision>
  <cp:lastPrinted>2018-11-21T09:24:13Z</cp:lastPrinted>
  <dcterms:created xsi:type="dcterms:W3CDTF">2017-10-12T12:34:17Z</dcterms:created>
  <dcterms:modified xsi:type="dcterms:W3CDTF">2019-08-01T13:10:56Z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0x01010038BDAFD92BDF5A489D5266585E6FE0F1</vt:lpwstr>
  </property>
  <property fmtid="{D5CDD505-2E9C-101B-9397-08002B2CF9AE}" pid="3" name="Order">
    <vt:r8>100</vt:r8>
  </property>
</Properties>
</file>